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0"/>
  </p:notesMasterIdLst>
  <p:sldIdLst>
    <p:sldId id="301" r:id="rId2"/>
    <p:sldId id="521" r:id="rId3"/>
    <p:sldId id="570" r:id="rId4"/>
    <p:sldId id="685" r:id="rId5"/>
    <p:sldId id="686" r:id="rId6"/>
    <p:sldId id="694" r:id="rId7"/>
    <p:sldId id="695" r:id="rId8"/>
    <p:sldId id="698" r:id="rId9"/>
    <p:sldId id="699" r:id="rId10"/>
    <p:sldId id="700" r:id="rId11"/>
    <p:sldId id="706" r:id="rId12"/>
    <p:sldId id="707" r:id="rId13"/>
    <p:sldId id="708" r:id="rId14"/>
    <p:sldId id="767" r:id="rId15"/>
    <p:sldId id="769" r:id="rId16"/>
    <p:sldId id="709" r:id="rId17"/>
    <p:sldId id="710" r:id="rId18"/>
    <p:sldId id="715" r:id="rId19"/>
    <p:sldId id="713" r:id="rId20"/>
    <p:sldId id="714" r:id="rId21"/>
    <p:sldId id="716" r:id="rId22"/>
    <p:sldId id="842" r:id="rId23"/>
    <p:sldId id="719" r:id="rId24"/>
    <p:sldId id="720" r:id="rId25"/>
    <p:sldId id="728" r:id="rId26"/>
    <p:sldId id="729" r:id="rId27"/>
    <p:sldId id="730" r:id="rId28"/>
    <p:sldId id="878" r:id="rId29"/>
    <p:sldId id="879" r:id="rId30"/>
    <p:sldId id="880" r:id="rId31"/>
    <p:sldId id="881" r:id="rId32"/>
    <p:sldId id="893" r:id="rId33"/>
    <p:sldId id="894" r:id="rId34"/>
    <p:sldId id="882" r:id="rId35"/>
    <p:sldId id="897" r:id="rId36"/>
    <p:sldId id="898" r:id="rId37"/>
    <p:sldId id="900" r:id="rId38"/>
    <p:sldId id="754" r:id="rId39"/>
    <p:sldId id="843" r:id="rId40"/>
    <p:sldId id="721" r:id="rId41"/>
    <p:sldId id="723" r:id="rId42"/>
    <p:sldId id="741" r:id="rId43"/>
    <p:sldId id="739" r:id="rId44"/>
    <p:sldId id="908" r:id="rId45"/>
    <p:sldId id="740" r:id="rId46"/>
    <p:sldId id="744" r:id="rId47"/>
    <p:sldId id="743" r:id="rId48"/>
    <p:sldId id="742" r:id="rId49"/>
    <p:sldId id="745" r:id="rId50"/>
    <p:sldId id="746" r:id="rId51"/>
    <p:sldId id="758" r:id="rId52"/>
    <p:sldId id="749" r:id="rId53"/>
    <p:sldId id="827" r:id="rId54"/>
    <p:sldId id="750" r:id="rId55"/>
    <p:sldId id="752" r:id="rId56"/>
    <p:sldId id="756" r:id="rId57"/>
    <p:sldId id="731" r:id="rId58"/>
    <p:sldId id="772" r:id="rId59"/>
    <p:sldId id="771" r:id="rId60"/>
    <p:sldId id="869" r:id="rId61"/>
    <p:sldId id="870" r:id="rId62"/>
    <p:sldId id="871" r:id="rId63"/>
    <p:sldId id="872" r:id="rId64"/>
    <p:sldId id="873" r:id="rId65"/>
    <p:sldId id="909" r:id="rId66"/>
    <p:sldId id="903" r:id="rId67"/>
    <p:sldId id="904" r:id="rId68"/>
    <p:sldId id="905" r:id="rId69"/>
    <p:sldId id="906" r:id="rId70"/>
    <p:sldId id="907" r:id="rId71"/>
    <p:sldId id="770" r:id="rId72"/>
    <p:sldId id="774" r:id="rId73"/>
    <p:sldId id="781" r:id="rId74"/>
    <p:sldId id="782" r:id="rId75"/>
    <p:sldId id="812" r:id="rId76"/>
    <p:sldId id="783" r:id="rId77"/>
    <p:sldId id="845" r:id="rId78"/>
    <p:sldId id="847" r:id="rId79"/>
    <p:sldId id="910" r:id="rId80"/>
    <p:sldId id="828" r:id="rId81"/>
    <p:sldId id="831" r:id="rId82"/>
    <p:sldId id="835" r:id="rId83"/>
    <p:sldId id="836" r:id="rId84"/>
    <p:sldId id="837" r:id="rId85"/>
    <p:sldId id="838" r:id="rId86"/>
    <p:sldId id="839" r:id="rId87"/>
    <p:sldId id="840" r:id="rId88"/>
    <p:sldId id="776" r:id="rId89"/>
    <p:sldId id="775" r:id="rId90"/>
    <p:sldId id="787" r:id="rId91"/>
    <p:sldId id="788" r:id="rId92"/>
    <p:sldId id="789" r:id="rId93"/>
    <p:sldId id="795" r:id="rId94"/>
    <p:sldId id="800" r:id="rId95"/>
    <p:sldId id="841" r:id="rId96"/>
    <p:sldId id="790" r:id="rId97"/>
    <p:sldId id="805" r:id="rId98"/>
    <p:sldId id="806" r:id="rId99"/>
    <p:sldId id="807" r:id="rId100"/>
    <p:sldId id="808" r:id="rId101"/>
    <p:sldId id="809" r:id="rId102"/>
    <p:sldId id="883" r:id="rId103"/>
    <p:sldId id="884" r:id="rId104"/>
    <p:sldId id="885" r:id="rId105"/>
    <p:sldId id="886" r:id="rId106"/>
    <p:sldId id="888" r:id="rId107"/>
    <p:sldId id="913" r:id="rId108"/>
    <p:sldId id="914" r:id="rId109"/>
    <p:sldId id="889" r:id="rId110"/>
    <p:sldId id="912" r:id="rId111"/>
    <p:sldId id="814" r:id="rId112"/>
    <p:sldId id="821" r:id="rId113"/>
    <p:sldId id="822" r:id="rId114"/>
    <p:sldId id="823" r:id="rId115"/>
    <p:sldId id="824" r:id="rId116"/>
    <p:sldId id="826" r:id="rId117"/>
    <p:sldId id="848" r:id="rId118"/>
    <p:sldId id="849" r:id="rId119"/>
    <p:sldId id="850" r:id="rId120"/>
    <p:sldId id="861" r:id="rId121"/>
    <p:sldId id="862" r:id="rId122"/>
    <p:sldId id="863" r:id="rId123"/>
    <p:sldId id="864" r:id="rId124"/>
    <p:sldId id="865" r:id="rId125"/>
    <p:sldId id="866" r:id="rId126"/>
    <p:sldId id="867" r:id="rId127"/>
    <p:sldId id="868" r:id="rId128"/>
    <p:sldId id="911" r:id="rId129"/>
  </p:sldIdLst>
  <p:sldSz cx="9144000" cy="5143500" type="screen16x9"/>
  <p:notesSz cx="6858000" cy="9144000"/>
  <p:custDataLst>
    <p:tags r:id="rId1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4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953" y="11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369301" y="4838441"/>
            <a:ext cx="727074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fis.cs.tu-bs.de/webfm_send/714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7" Type="http://schemas.openxmlformats.org/officeDocument/2006/relationships/image" Target="../media/image1230.png"/><Relationship Id="rId2" Type="http://schemas.openxmlformats.org/officeDocument/2006/relationships/image" Target="../media/image1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210.png"/><Relationship Id="rId4" Type="http://schemas.openxmlformats.org/officeDocument/2006/relationships/image" Target="../media/image120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dewilde.github.io/blog/blogger/2012/10/26/classification-of-hand-written-digits-3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7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1.png"/><Relationship Id="rId4" Type="http://schemas.openxmlformats.org/officeDocument/2006/relationships/image" Target="../media/image8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50.png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ews.sina.com.cn/c/nd/2017-04-26/doc-ifyetwtf8278187.shtml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、决策树、分类算法的评价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：人脸检测</a:t>
            </a:r>
            <a:endParaRPr lang="en-US" altLang="zh-CN" dirty="0"/>
          </a:p>
          <a:p>
            <a:pPr lvl="1"/>
            <a:r>
              <a:rPr lang="zh-CN" altLang="en-US" dirty="0"/>
              <a:t>同样建模成监督学习中的</a:t>
            </a:r>
            <a:r>
              <a:rPr lang="zh-CN" altLang="en-US" dirty="0">
                <a:solidFill>
                  <a:srgbClr val="C00000"/>
                </a:solidFill>
              </a:rPr>
              <a:t>分类问题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需要将图片窗口分为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  <a:endParaRPr lang="en-US" altLang="zh-CN" dirty="0"/>
          </a:p>
          <a:p>
            <a:pPr lvl="2"/>
            <a:r>
              <a:rPr lang="zh-CN" altLang="en-US" dirty="0"/>
              <a:t>正脸、侧脸、非脸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2"/>
          <a:srcRect l="8265" t="21410" r="10414" b="40130"/>
          <a:stretch/>
        </p:blipFill>
        <p:spPr>
          <a:xfrm>
            <a:off x="915913" y="2641127"/>
            <a:ext cx="7312174" cy="22293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BD3151-E9C5-4A70-8D9D-31288536EEA3}"/>
              </a:ext>
            </a:extLst>
          </p:cNvPr>
          <p:cNvSpPr txBox="1"/>
          <p:nvPr/>
        </p:nvSpPr>
        <p:spPr>
          <a:xfrm>
            <a:off x="5492639" y="1406973"/>
            <a:ext cx="298370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延伸：判断年龄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https://www.how-old.net/</a:t>
            </a:r>
          </a:p>
        </p:txBody>
      </p:sp>
    </p:spTree>
    <p:extLst>
      <p:ext uri="{BB962C8B-B14F-4D97-AF65-F5344CB8AC3E}">
        <p14:creationId xmlns:p14="http://schemas.microsoft.com/office/powerpoint/2010/main" val="4897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>
          <a:xfrm>
            <a:off x="542690" y="1908810"/>
            <a:ext cx="3817330" cy="2819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4517656" y="1908810"/>
            <a:ext cx="3817330" cy="2819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选择决策特征</a:t>
            </a:r>
            <a:endParaRPr kumimoji="1" lang="en-US" altLang="zh-CN" dirty="0"/>
          </a:p>
        </p:txBody>
      </p:sp>
      <p:sp>
        <p:nvSpPr>
          <p:cNvPr id="6" name="灯片编号占位符 3"/>
          <p:cNvSpPr txBox="1">
            <a:spLocks/>
          </p:cNvSpPr>
          <p:nvPr/>
        </p:nvSpPr>
        <p:spPr>
          <a:xfrm>
            <a:off x="5984425" y="425727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264DDB-364C-410E-A66B-B19CEFA5EF0F}" type="slidenum">
              <a:rPr lang="zh-CN" altLang="en-US" smtClean="0"/>
              <a:pPr/>
              <a:t>100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22592" y="229491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08646" y="229491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5514580" y="261735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163568" y="3197537"/>
            <a:ext cx="486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62414" y="3197047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135649" y="261735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459715" y="3197047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97661" y="272267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6354" y="268870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14067" y="3617703"/>
            <a:ext cx="7425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0.4022</a:t>
            </a:r>
            <a:r>
              <a:rPr lang="zh-CN" altLang="en-US" sz="1350" dirty="0"/>
              <a:t> </a:t>
            </a:r>
          </a:p>
        </p:txBody>
      </p:sp>
      <p:sp>
        <p:nvSpPr>
          <p:cNvPr id="17" name="矩形 16"/>
          <p:cNvSpPr/>
          <p:nvPr/>
        </p:nvSpPr>
        <p:spPr>
          <a:xfrm>
            <a:off x="6671518" y="3613124"/>
            <a:ext cx="2712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</a:t>
            </a:r>
            <a:endParaRPr lang="zh-CN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432333" y="1990565"/>
                <a:ext cx="135723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333" y="1990565"/>
                <a:ext cx="1357231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4865470" y="3938460"/>
                <a:ext cx="2867773" cy="697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1350" dirty="0">
                                  <a:solidFill>
                                    <a:srgbClr val="000000"/>
                                  </a:solidFill>
                                  <a:latin typeface="宋体" panose="02010600030101010101" pitchFamily="2" charset="-122"/>
                                </a:rPr>
                                <m:t>0.4022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0.7943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70" y="3938460"/>
                <a:ext cx="2867773" cy="697755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2128386" y="2073080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14440" y="2073080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2020374" y="239551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669362" y="2975703"/>
            <a:ext cx="243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12362" y="2975704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641443" y="239551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992509" y="2975703"/>
            <a:ext cx="243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35509" y="2975704"/>
            <a:ext cx="297000" cy="321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03455" y="2500843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72148" y="2466872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557510" y="339586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10" y="3395869"/>
                <a:ext cx="739305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953316" y="339586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316" y="3395869"/>
                <a:ext cx="739305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731963" y="3770597"/>
                <a:ext cx="3284554" cy="699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63" y="3770597"/>
                <a:ext cx="3284554" cy="699038"/>
              </a:xfrm>
              <a:prstGeom prst="rect">
                <a:avLst/>
              </a:prstGeom>
              <a:blipFill>
                <a:blip r:embed="rId6"/>
                <a:stretch>
                  <a:fillRect b="-4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3786252" y="2884663"/>
            <a:ext cx="6222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zh-CN" altLang="en-US" sz="4050" dirty="0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759794" y="2897543"/>
            <a:ext cx="62228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50" dirty="0">
                <a:solidFill>
                  <a:srgbClr val="C00000"/>
                </a:solidFill>
                <a:sym typeface="Wingdings" panose="05000000000000000000" pitchFamily="2" charset="2"/>
              </a:rPr>
              <a:t></a:t>
            </a:r>
            <a:endParaRPr lang="zh-CN" altLang="en-US" sz="405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8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417286" y="2088332"/>
            <a:ext cx="4154714" cy="19236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700" dirty="0"/>
              <a:t>针对整个数据集，选取哪个属性进行分割呢？</a:t>
            </a:r>
            <a:endParaRPr lang="en-US" altLang="zh-CN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/>
              <a:t>1</a:t>
            </a:r>
            <a:r>
              <a:rPr lang="zh-CN" altLang="en-US" sz="1700" dirty="0"/>
              <a:t>，计算</a:t>
            </a:r>
            <a:r>
              <a:rPr lang="en-US" altLang="zh-CN" sz="1700" dirty="0"/>
              <a:t>H(D)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/>
              <a:t>2</a:t>
            </a:r>
            <a:r>
              <a:rPr lang="zh-CN" altLang="en-US" sz="1700" dirty="0"/>
              <a:t>，计算</a:t>
            </a:r>
            <a:r>
              <a:rPr lang="en-US" altLang="zh-CN" sz="1700" dirty="0"/>
              <a:t>IG(</a:t>
            </a:r>
            <a:r>
              <a:rPr lang="en-US" altLang="zh-CN" sz="1700" dirty="0" err="1"/>
              <a:t>D|Age</a:t>
            </a:r>
            <a:r>
              <a:rPr lang="en-US" altLang="zh-CN" sz="1700" dirty="0"/>
              <a:t>) </a:t>
            </a:r>
            <a:r>
              <a:rPr lang="zh-CN" altLang="en-US" sz="1700" dirty="0"/>
              <a:t>、</a:t>
            </a:r>
            <a:r>
              <a:rPr lang="en-US" altLang="zh-CN" sz="1700" dirty="0"/>
              <a:t>IG(</a:t>
            </a:r>
            <a:r>
              <a:rPr lang="en-US" altLang="zh-CN" sz="1700" dirty="0" err="1"/>
              <a:t>D|has_job</a:t>
            </a:r>
            <a:r>
              <a:rPr lang="en-US" altLang="zh-CN" sz="1700" dirty="0"/>
              <a:t>)</a:t>
            </a:r>
            <a:r>
              <a:rPr lang="zh-CN" altLang="en-US" sz="1700" dirty="0"/>
              <a:t>、</a:t>
            </a:r>
            <a:r>
              <a:rPr lang="en-US" altLang="zh-CN" sz="1700" dirty="0"/>
              <a:t> IG(</a:t>
            </a:r>
            <a:r>
              <a:rPr lang="en-US" altLang="zh-CN" sz="1700" dirty="0" err="1"/>
              <a:t>D|own_house</a:t>
            </a:r>
            <a:r>
              <a:rPr lang="en-US" altLang="zh-CN" sz="1700" dirty="0"/>
              <a:t>) </a:t>
            </a:r>
            <a:r>
              <a:rPr lang="zh-CN" altLang="en-US" sz="1700" dirty="0"/>
              <a:t>、</a:t>
            </a:r>
            <a:r>
              <a:rPr lang="en-US" altLang="zh-CN" sz="1700" dirty="0"/>
              <a:t> IG(</a:t>
            </a:r>
            <a:r>
              <a:rPr lang="en-US" altLang="zh-CN" sz="1700" dirty="0" err="1"/>
              <a:t>D|credit_rating</a:t>
            </a:r>
            <a:r>
              <a:rPr lang="en-US" altLang="zh-CN" sz="17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700" dirty="0"/>
              <a:t>3</a:t>
            </a:r>
            <a:r>
              <a:rPr lang="zh-CN" altLang="en-US" sz="1700" dirty="0"/>
              <a:t>，选择信息增益最大的属性对数据集进行切割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8A18DF-1427-4DAE-BC0D-35490FEE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193" y="1211943"/>
            <a:ext cx="3451984" cy="34816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8007EF-23C8-45E0-A63A-1BF3CBA08E0F}"/>
              </a:ext>
            </a:extLst>
          </p:cNvPr>
          <p:cNvSpPr/>
          <p:nvPr/>
        </p:nvSpPr>
        <p:spPr>
          <a:xfrm>
            <a:off x="271694" y="4386818"/>
            <a:ext cx="4445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http://www.ifis.cs.tu-bs.de/webfm_send/714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50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dirty="0"/>
              <a:t>整个类别系统的熵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7" y="1890863"/>
            <a:ext cx="3158490" cy="2185459"/>
          </a:xfrm>
          <a:prstGeom prst="rect">
            <a:avLst/>
          </a:prstGeom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49B8ADBD-0DD4-4FA0-8C64-DF9503F2DF3C}"/>
              </a:ext>
            </a:extLst>
          </p:cNvPr>
          <p:cNvSpPr/>
          <p:nvPr/>
        </p:nvSpPr>
        <p:spPr>
          <a:xfrm>
            <a:off x="1074057" y="4415971"/>
            <a:ext cx="2812143" cy="489858"/>
          </a:xfrm>
          <a:prstGeom prst="wedgeRoundRectCallout">
            <a:avLst>
              <a:gd name="adj1" fmla="val -9607"/>
              <a:gd name="adj2" fmla="val -14638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6</a:t>
            </a:r>
            <a:r>
              <a:rPr lang="zh-CN" altLang="en-US" dirty="0">
                <a:solidFill>
                  <a:sysClr val="windowText" lastClr="000000"/>
                </a:solidFill>
              </a:rPr>
              <a:t>个</a:t>
            </a:r>
            <a:r>
              <a:rPr lang="en-US" altLang="zh-CN" dirty="0">
                <a:solidFill>
                  <a:sysClr val="windowText" lastClr="000000"/>
                </a:solidFill>
              </a:rPr>
              <a:t>no</a:t>
            </a:r>
            <a:r>
              <a:rPr lang="zh-CN" altLang="en-US" dirty="0">
                <a:solidFill>
                  <a:sysClr val="windowText" lastClr="000000"/>
                </a:solidFill>
              </a:rPr>
              <a:t>，</a:t>
            </a:r>
            <a:r>
              <a:rPr lang="en-US" altLang="zh-CN" dirty="0">
                <a:solidFill>
                  <a:sysClr val="windowText" lastClr="000000"/>
                </a:solidFill>
              </a:rPr>
              <a:t>9</a:t>
            </a:r>
            <a:r>
              <a:rPr lang="zh-CN" altLang="en-US" dirty="0">
                <a:solidFill>
                  <a:sysClr val="windowText" lastClr="000000"/>
                </a:solidFill>
              </a:rPr>
              <a:t>个</a:t>
            </a:r>
            <a:r>
              <a:rPr lang="en-US" altLang="zh-CN" dirty="0">
                <a:solidFill>
                  <a:sysClr val="windowText" lastClr="000000"/>
                </a:solidFill>
              </a:rPr>
              <a:t>Yes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98A485-1374-4270-86BC-39B5DFDE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193" y="1211943"/>
            <a:ext cx="3451984" cy="34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BA1367A-BA09-48F3-8AE9-F3919E93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193" y="1211943"/>
            <a:ext cx="3451984" cy="34816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dirty="0"/>
              <a:t>整个类别系统的熵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对全集用</a:t>
            </a:r>
            <a:r>
              <a:rPr kumimoji="1" lang="en-US" altLang="zh-CN" dirty="0"/>
              <a:t>age</a:t>
            </a:r>
            <a:r>
              <a:rPr kumimoji="1" lang="zh-CN" altLang="en-US" dirty="0"/>
              <a:t>进行分割的条件熵</a:t>
            </a:r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4810091" y="1541154"/>
            <a:ext cx="3920252" cy="105690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810092" y="2652980"/>
            <a:ext cx="3920252" cy="9792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811742" y="3687122"/>
            <a:ext cx="3918601" cy="106902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61" y="2270227"/>
            <a:ext cx="2544510" cy="13025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7" y="3687122"/>
            <a:ext cx="4059383" cy="1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5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dirty="0"/>
              <a:t>整个类别系统的熵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对全集用</a:t>
            </a:r>
            <a:r>
              <a:rPr kumimoji="1" lang="en-US" altLang="zh-CN" dirty="0"/>
              <a:t>age</a:t>
            </a:r>
            <a:r>
              <a:rPr kumimoji="1" lang="zh-CN" altLang="en-US" dirty="0"/>
              <a:t>进行分割的条件熵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对全集用</a:t>
            </a:r>
            <a:r>
              <a:rPr kumimoji="1" lang="en-US" altLang="zh-CN" dirty="0" err="1"/>
              <a:t>own_house</a:t>
            </a:r>
            <a:r>
              <a:rPr kumimoji="1" lang="zh-CN" altLang="en-US" dirty="0"/>
              <a:t>进行分割的条件熵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19" y="2571750"/>
            <a:ext cx="2237077" cy="14060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09" y="3928031"/>
            <a:ext cx="3416268" cy="1155503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C20B87D-9B7D-4EB3-B3C2-D61C881F5563}"/>
              </a:ext>
            </a:extLst>
          </p:cNvPr>
          <p:cNvSpPr/>
          <p:nvPr/>
        </p:nvSpPr>
        <p:spPr>
          <a:xfrm>
            <a:off x="1981653" y="3468110"/>
            <a:ext cx="994230" cy="1193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A47E895-5F24-40AB-BC38-E2363AE2B594}"/>
              </a:ext>
            </a:extLst>
          </p:cNvPr>
          <p:cNvSpPr/>
          <p:nvPr/>
        </p:nvSpPr>
        <p:spPr>
          <a:xfrm>
            <a:off x="3035751" y="3456044"/>
            <a:ext cx="990423" cy="12058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24D70F-89EA-4DE9-95FB-37978C53C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805" y="1111756"/>
            <a:ext cx="3451984" cy="34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1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sz="1600" dirty="0"/>
              <a:t>整个类别系统的熵</a:t>
            </a:r>
            <a:endParaRPr kumimoji="1" lang="en-US" altLang="zh-CN" sz="1600" dirty="0"/>
          </a:p>
          <a:p>
            <a:pPr lvl="1"/>
            <a:r>
              <a:rPr kumimoji="1" lang="zh-CN" altLang="en-US" sz="1700" dirty="0"/>
              <a:t>对全集用</a:t>
            </a:r>
            <a:r>
              <a:rPr kumimoji="1" lang="en-US" altLang="zh-CN" sz="1700" dirty="0"/>
              <a:t>age</a:t>
            </a:r>
            <a:r>
              <a:rPr kumimoji="1" lang="zh-CN" altLang="en-US" sz="1700" dirty="0"/>
              <a:t>进行分割的条件熵</a:t>
            </a:r>
            <a:endParaRPr kumimoji="1" lang="en-US" altLang="zh-CN" sz="1700" dirty="0"/>
          </a:p>
          <a:p>
            <a:pPr lvl="1"/>
            <a:r>
              <a:rPr kumimoji="1" lang="zh-CN" altLang="en-US" sz="1700" dirty="0"/>
              <a:t>对全集用</a:t>
            </a:r>
            <a:r>
              <a:rPr kumimoji="1" lang="en-US" altLang="zh-CN" sz="1700" dirty="0" err="1"/>
              <a:t>own_house</a:t>
            </a:r>
            <a:r>
              <a:rPr kumimoji="1" lang="zh-CN" altLang="en-US" sz="1700" dirty="0"/>
              <a:t>进行分割的条件熵</a:t>
            </a:r>
            <a:endParaRPr kumimoji="1" lang="en-US" altLang="zh-CN" sz="1700" dirty="0"/>
          </a:p>
          <a:p>
            <a:pPr lvl="1"/>
            <a:r>
              <a:rPr kumimoji="1" lang="zh-CN" altLang="en-US" sz="1700" dirty="0"/>
              <a:t>对全集用</a:t>
            </a:r>
            <a:r>
              <a:rPr kumimoji="1" lang="en-US" altLang="zh-CN" sz="1700" dirty="0" err="1"/>
              <a:t>has_job</a:t>
            </a:r>
            <a:r>
              <a:rPr kumimoji="1" lang="zh-CN" altLang="en-US" sz="1700" dirty="0"/>
              <a:t>进行分割的条件熵</a:t>
            </a:r>
            <a:r>
              <a:rPr kumimoji="1" lang="en-US" altLang="zh-CN" sz="1700" dirty="0"/>
              <a:t>(</a:t>
            </a:r>
            <a:r>
              <a:rPr kumimoji="1" lang="zh-CN" altLang="en-US" sz="1700" dirty="0"/>
              <a:t>略</a:t>
            </a:r>
            <a:r>
              <a:rPr kumimoji="1" lang="en-US" altLang="zh-CN" sz="1700" dirty="0"/>
              <a:t>)</a:t>
            </a:r>
          </a:p>
          <a:p>
            <a:pPr lvl="1"/>
            <a:r>
              <a:rPr kumimoji="1" lang="zh-CN" altLang="en-US" sz="1700" dirty="0"/>
              <a:t>对全集用</a:t>
            </a:r>
            <a:r>
              <a:rPr kumimoji="1" lang="en-US" altLang="zh-CN" sz="1700" dirty="0" err="1"/>
              <a:t>credit_rating</a:t>
            </a:r>
            <a:r>
              <a:rPr kumimoji="1" lang="zh-CN" altLang="en-US" sz="1700" dirty="0"/>
              <a:t>进行分割的条件熵</a:t>
            </a:r>
            <a:r>
              <a:rPr kumimoji="1" lang="en-US" altLang="zh-CN" sz="1700" dirty="0"/>
              <a:t>(</a:t>
            </a:r>
            <a:r>
              <a:rPr kumimoji="1" lang="zh-CN" altLang="en-US" sz="1700" dirty="0"/>
              <a:t>略</a:t>
            </a:r>
            <a:r>
              <a:rPr kumimoji="1" lang="en-US" altLang="zh-CN" sz="1700" dirty="0"/>
              <a:t>)</a:t>
            </a:r>
          </a:p>
          <a:p>
            <a:pPr lvl="1"/>
            <a:r>
              <a:rPr kumimoji="1" lang="zh-CN" altLang="en-US" sz="1700" dirty="0"/>
              <a:t>并且计算信息增益</a:t>
            </a:r>
            <a:endParaRPr kumimoji="1" lang="en-US" altLang="zh-CN" sz="1700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用</a:t>
            </a:r>
            <a:r>
              <a:rPr kumimoji="1" lang="en-US" altLang="zh-CN" dirty="0" err="1"/>
              <a:t>own_house</a:t>
            </a:r>
            <a:r>
              <a:rPr kumimoji="1" lang="zh-CN" altLang="en-US" dirty="0"/>
              <a:t>切割的信息增益最大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own_house</a:t>
            </a:r>
            <a:r>
              <a:rPr kumimoji="1" lang="zh-CN" altLang="en-US" dirty="0"/>
              <a:t>为最优属性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49" y="2908555"/>
            <a:ext cx="4117398" cy="100916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034147" y="3078620"/>
            <a:ext cx="730827" cy="3740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18C5A46-EB63-4276-8108-46697701DB88}"/>
              </a:ext>
            </a:extLst>
          </p:cNvPr>
          <p:cNvSpPr/>
          <p:nvPr/>
        </p:nvSpPr>
        <p:spPr>
          <a:xfrm>
            <a:off x="4476490" y="3351971"/>
            <a:ext cx="963137" cy="885429"/>
          </a:xfrm>
          <a:custGeom>
            <a:avLst/>
            <a:gdLst>
              <a:gd name="connsiteX0" fmla="*/ 330200 w 963137"/>
              <a:gd name="connsiteY0" fmla="*/ 18200 h 885429"/>
              <a:gd name="connsiteX1" fmla="*/ 656772 w 963137"/>
              <a:gd name="connsiteY1" fmla="*/ 14572 h 885429"/>
              <a:gd name="connsiteX2" fmla="*/ 892629 w 963137"/>
              <a:gd name="connsiteY2" fmla="*/ 177857 h 885429"/>
              <a:gd name="connsiteX3" fmla="*/ 943429 w 963137"/>
              <a:gd name="connsiteY3" fmla="*/ 482657 h 885429"/>
              <a:gd name="connsiteX4" fmla="*/ 598715 w 963137"/>
              <a:gd name="connsiteY4" fmla="*/ 791086 h 885429"/>
              <a:gd name="connsiteX5" fmla="*/ 0 w 963137"/>
              <a:gd name="connsiteY5" fmla="*/ 885429 h 88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3137" h="885429">
                <a:moveTo>
                  <a:pt x="330200" y="18200"/>
                </a:moveTo>
                <a:cubicBezTo>
                  <a:pt x="446617" y="3081"/>
                  <a:pt x="563034" y="-12037"/>
                  <a:pt x="656772" y="14572"/>
                </a:cubicBezTo>
                <a:cubicBezTo>
                  <a:pt x="750510" y="41181"/>
                  <a:pt x="844853" y="99843"/>
                  <a:pt x="892629" y="177857"/>
                </a:cubicBezTo>
                <a:cubicBezTo>
                  <a:pt x="940405" y="255871"/>
                  <a:pt x="992415" y="380452"/>
                  <a:pt x="943429" y="482657"/>
                </a:cubicBezTo>
                <a:cubicBezTo>
                  <a:pt x="894443" y="584862"/>
                  <a:pt x="755953" y="723957"/>
                  <a:pt x="598715" y="791086"/>
                </a:cubicBezTo>
                <a:cubicBezTo>
                  <a:pt x="441477" y="858215"/>
                  <a:pt x="220738" y="871822"/>
                  <a:pt x="0" y="885429"/>
                </a:cubicBezTo>
              </a:path>
            </a:pathLst>
          </a:custGeom>
          <a:noFill/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0AF728-100C-46E1-A9D8-22C0EE0C7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627" y="1046843"/>
            <a:ext cx="3451984" cy="34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8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从贷款数据集构建决策树的过程</a:t>
            </a:r>
            <a:endParaRPr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使用</a:t>
            </a:r>
            <a:r>
              <a:rPr kumimoji="1" lang="en-US" altLang="zh-CN" dirty="0" err="1"/>
              <a:t>own_house</a:t>
            </a:r>
            <a:r>
              <a:rPr kumimoji="1" lang="zh-CN" altLang="en-US" dirty="0">
                <a:solidFill>
                  <a:srgbClr val="C00000"/>
                </a:solidFill>
              </a:rPr>
              <a:t>进行数据集划分后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2"/>
            <a:r>
              <a:rPr kumimoji="1" lang="en-US" altLang="zh-CN" dirty="0" err="1"/>
              <a:t>Own_house</a:t>
            </a:r>
            <a:r>
              <a:rPr kumimoji="1" lang="en-US" altLang="zh-CN" dirty="0"/>
              <a:t>=true</a:t>
            </a:r>
            <a:r>
              <a:rPr kumimoji="1" lang="zh-CN" altLang="en-US" dirty="0"/>
              <a:t>对应一个子集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Own_house</a:t>
            </a:r>
            <a:r>
              <a:rPr kumimoji="1" lang="en-US" altLang="zh-CN" dirty="0"/>
              <a:t>=false</a:t>
            </a:r>
            <a:r>
              <a:rPr kumimoji="1" lang="zh-CN" altLang="en-US" dirty="0"/>
              <a:t>对应一个子集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把它们分别看作全集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递归地</a:t>
            </a:r>
            <a:r>
              <a:rPr kumimoji="1" lang="zh-CN" altLang="en-US" dirty="0"/>
              <a:t>采用前述办法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进行属性选择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以及继续分割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71CE6A-D91F-4129-875C-34C53247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4" y="3115808"/>
            <a:ext cx="4230914" cy="19775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F237C7-E177-4CF3-BBA4-0C908F238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512" y="642256"/>
            <a:ext cx="2339174" cy="2359252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DF38B3CA-5A09-435A-9A7C-509D9A685555}"/>
              </a:ext>
            </a:extLst>
          </p:cNvPr>
          <p:cNvSpPr/>
          <p:nvPr/>
        </p:nvSpPr>
        <p:spPr>
          <a:xfrm rot="2859884">
            <a:off x="5167085" y="2446230"/>
            <a:ext cx="620485" cy="5261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7F57154A-22C1-456A-9D6A-49C25ECA4DF8}"/>
              </a:ext>
            </a:extLst>
          </p:cNvPr>
          <p:cNvSpPr/>
          <p:nvPr/>
        </p:nvSpPr>
        <p:spPr>
          <a:xfrm>
            <a:off x="7975600" y="3632200"/>
            <a:ext cx="1261458" cy="747486"/>
          </a:xfrm>
          <a:prstGeom prst="wedgeEllipseCallout">
            <a:avLst>
              <a:gd name="adj1" fmla="val -89993"/>
              <a:gd name="adj2" fmla="val 3505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ysClr val="windowText" lastClr="000000"/>
                </a:solidFill>
              </a:rPr>
              <a:t>这个子集已经变纯了</a:t>
            </a:r>
          </a:p>
        </p:txBody>
      </p:sp>
      <p:sp>
        <p:nvSpPr>
          <p:cNvPr id="12" name="对话气泡: 椭圆形 11">
            <a:extLst>
              <a:ext uri="{FF2B5EF4-FFF2-40B4-BE49-F238E27FC236}">
                <a16:creationId xmlns:a16="http://schemas.microsoft.com/office/drawing/2014/main" id="{0BB51FA1-C4C0-449E-94B7-ADFBF01DECCD}"/>
              </a:ext>
            </a:extLst>
          </p:cNvPr>
          <p:cNvSpPr/>
          <p:nvPr/>
        </p:nvSpPr>
        <p:spPr>
          <a:xfrm>
            <a:off x="497114" y="3950607"/>
            <a:ext cx="1748972" cy="747486"/>
          </a:xfrm>
          <a:prstGeom prst="wedgeEllipseCallout">
            <a:avLst>
              <a:gd name="adj1" fmla="val 97836"/>
              <a:gd name="adj2" fmla="val 1541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ysClr val="windowText" lastClr="000000"/>
                </a:solidFill>
              </a:rPr>
              <a:t>这个子集还不纯，还需要继续分解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140DBF5-2C85-477B-8CCC-C65193FE5188}"/>
              </a:ext>
            </a:extLst>
          </p:cNvPr>
          <p:cNvSpPr/>
          <p:nvPr/>
        </p:nvSpPr>
        <p:spPr>
          <a:xfrm>
            <a:off x="4474029" y="3791857"/>
            <a:ext cx="428171" cy="1244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99D165A-92E6-4D1B-8021-9D72C6B13138}"/>
              </a:ext>
            </a:extLst>
          </p:cNvPr>
          <p:cNvSpPr/>
          <p:nvPr/>
        </p:nvSpPr>
        <p:spPr>
          <a:xfrm>
            <a:off x="6858000" y="3791856"/>
            <a:ext cx="478971" cy="10196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1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继续对</a:t>
            </a:r>
            <a:r>
              <a:rPr lang="en-US" altLang="zh-CN" dirty="0" err="1"/>
              <a:t>own_house</a:t>
            </a:r>
            <a:r>
              <a:rPr lang="en-US" altLang="zh-CN" dirty="0"/>
              <a:t>=false</a:t>
            </a:r>
            <a:r>
              <a:rPr lang="zh-CN" altLang="en-US" dirty="0"/>
              <a:t>子集进行处理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age, has job, credit rating</a:t>
            </a:r>
            <a:r>
              <a:rPr lang="zh-CN" altLang="en-US" dirty="0"/>
              <a:t>三个属性进行判断，看看哪个导致的信息增益最大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D081E5-E0CD-46A6-BA41-2F4B3D0AA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7" y="2239717"/>
            <a:ext cx="5347790" cy="241724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04F47AB-2BD3-42B9-8B91-44946DAD57CD}"/>
              </a:ext>
            </a:extLst>
          </p:cNvPr>
          <p:cNvSpPr/>
          <p:nvPr/>
        </p:nvSpPr>
        <p:spPr>
          <a:xfrm>
            <a:off x="125427" y="2333035"/>
            <a:ext cx="2857497" cy="4774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6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  <a:endParaRPr lang="zh-CN" altLang="en-US" sz="1700" dirty="0">
              <a:solidFill>
                <a:sysClr val="windowText" lastClr="000000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DC1C970-9AAA-4202-ABF5-094E53913A56}"/>
              </a:ext>
            </a:extLst>
          </p:cNvPr>
          <p:cNvSpPr/>
          <p:nvPr/>
        </p:nvSpPr>
        <p:spPr>
          <a:xfrm>
            <a:off x="125427" y="3012766"/>
            <a:ext cx="2857497" cy="15916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700" dirty="0">
                <a:solidFill>
                  <a:sysClr val="windowText" lastClr="000000"/>
                </a:solidFill>
              </a:rPr>
              <a:t>Age=young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4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</a:p>
          <a:p>
            <a:pPr algn="just"/>
            <a:r>
              <a:rPr lang="en-US" altLang="zh-CN" sz="1700" dirty="0">
                <a:solidFill>
                  <a:sysClr val="windowText" lastClr="000000"/>
                </a:solidFill>
              </a:rPr>
              <a:t>Age=middle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0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</a:p>
          <a:p>
            <a:pPr algn="just"/>
            <a:r>
              <a:rPr lang="en-US" altLang="zh-CN" sz="1700" dirty="0">
                <a:solidFill>
                  <a:sysClr val="windowText" lastClr="000000"/>
                </a:solidFill>
              </a:rPr>
              <a:t>Age=old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  <a:endParaRPr lang="zh-CN" altLang="en-US" sz="17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9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继续对</a:t>
            </a:r>
            <a:r>
              <a:rPr lang="en-US" altLang="zh-CN" dirty="0" err="1"/>
              <a:t>own_house</a:t>
            </a:r>
            <a:r>
              <a:rPr lang="en-US" altLang="zh-CN" dirty="0"/>
              <a:t>=false</a:t>
            </a:r>
            <a:r>
              <a:rPr lang="zh-CN" altLang="en-US" dirty="0"/>
              <a:t>子集进行处理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age, has job, credit rating</a:t>
            </a:r>
            <a:r>
              <a:rPr lang="zh-CN" altLang="en-US" dirty="0"/>
              <a:t>三个属性进行判断，看看哪个导致的信息增益最大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B90B9E-85BA-4A54-AD88-B769A372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139" y="2321265"/>
            <a:ext cx="4764288" cy="218599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D0209F6-DF4A-4BC2-B5E9-A5DA1EFA8A40}"/>
              </a:ext>
            </a:extLst>
          </p:cNvPr>
          <p:cNvSpPr/>
          <p:nvPr/>
        </p:nvSpPr>
        <p:spPr>
          <a:xfrm>
            <a:off x="282269" y="2571750"/>
            <a:ext cx="2857497" cy="15916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700" dirty="0">
                <a:solidFill>
                  <a:sysClr val="windowText" lastClr="000000"/>
                </a:solidFill>
              </a:rPr>
              <a:t>Has job=false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6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0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6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</a:p>
          <a:p>
            <a:pPr algn="just"/>
            <a:r>
              <a:rPr lang="en-US" altLang="zh-CN" sz="1700" dirty="0">
                <a:solidFill>
                  <a:sysClr val="windowText" lastClr="000000"/>
                </a:solidFill>
              </a:rPr>
              <a:t>Has job=true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有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个样本，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yes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0</a:t>
            </a:r>
            <a:r>
              <a:rPr lang="zh-CN" altLang="en-US" sz="1700" dirty="0">
                <a:solidFill>
                  <a:sysClr val="windowText" lastClr="000000"/>
                </a:solidFill>
              </a:rPr>
              <a:t>个</a:t>
            </a:r>
            <a:r>
              <a:rPr lang="en-US" altLang="zh-CN" sz="1700" dirty="0">
                <a:solidFill>
                  <a:sysClr val="windowText" lastClr="000000"/>
                </a:solidFill>
              </a:rPr>
              <a:t>no</a:t>
            </a:r>
            <a:endParaRPr lang="zh-CN" altLang="en-US" sz="1700" dirty="0">
              <a:solidFill>
                <a:sysClr val="windowText" lastClr="000000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B0E65E4-93DA-47DD-BE98-D9C7029984DC}"/>
              </a:ext>
            </a:extLst>
          </p:cNvPr>
          <p:cNvSpPr/>
          <p:nvPr/>
        </p:nvSpPr>
        <p:spPr>
          <a:xfrm>
            <a:off x="848573" y="4414205"/>
            <a:ext cx="4395066" cy="5233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条件熵已经降为</a:t>
            </a:r>
            <a:r>
              <a:rPr lang="en-US" altLang="zh-CN" dirty="0">
                <a:solidFill>
                  <a:sysClr val="windowText" lastClr="000000"/>
                </a:solidFill>
              </a:rPr>
              <a:t>0</a:t>
            </a:r>
            <a:r>
              <a:rPr lang="zh-CN" altLang="en-US" dirty="0">
                <a:solidFill>
                  <a:sysClr val="windowText" lastClr="000000"/>
                </a:solidFill>
              </a:rPr>
              <a:t>，信息增益最大，无需判断</a:t>
            </a:r>
            <a:r>
              <a:rPr lang="en-US" altLang="zh-CN" dirty="0">
                <a:solidFill>
                  <a:sysClr val="windowText" lastClr="000000"/>
                </a:solidFill>
              </a:rPr>
              <a:t>credit rating</a:t>
            </a:r>
            <a:r>
              <a:rPr lang="zh-CN" altLang="en-US" dirty="0">
                <a:solidFill>
                  <a:sysClr val="windowText" lastClr="000000"/>
                </a:solidFill>
              </a:rPr>
              <a:t>了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C4525E1-EFC3-4C26-9D24-62181BD0BF9E}"/>
              </a:ext>
            </a:extLst>
          </p:cNvPr>
          <p:cNvCxnSpPr>
            <a:stCxn id="8" idx="0"/>
          </p:cNvCxnSpPr>
          <p:nvPr/>
        </p:nvCxnSpPr>
        <p:spPr>
          <a:xfrm flipV="1">
            <a:off x="3046106" y="3422931"/>
            <a:ext cx="1598722" cy="991274"/>
          </a:xfrm>
          <a:prstGeom prst="straightConnector1">
            <a:avLst/>
          </a:prstGeom>
          <a:ln w="19050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4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继续对</a:t>
            </a:r>
            <a:r>
              <a:rPr lang="en-US" altLang="zh-CN" dirty="0" err="1"/>
              <a:t>own_house</a:t>
            </a:r>
            <a:r>
              <a:rPr lang="en-US" altLang="zh-CN" dirty="0"/>
              <a:t>=false</a:t>
            </a:r>
            <a:r>
              <a:rPr lang="zh-CN" altLang="en-US" dirty="0"/>
              <a:t>子集进行处理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age, has job, credit rating</a:t>
            </a:r>
            <a:r>
              <a:rPr lang="zh-CN" altLang="en-US" dirty="0"/>
              <a:t>三个属性进行判断，看看哪个导致的信息增益最大</a:t>
            </a:r>
            <a:endParaRPr lang="en-US" altLang="zh-CN" dirty="0"/>
          </a:p>
          <a:p>
            <a:pPr lvl="1"/>
            <a:r>
              <a:rPr lang="zh-CN" altLang="en-US" dirty="0"/>
              <a:t>发现</a:t>
            </a:r>
            <a:r>
              <a:rPr lang="en-US" altLang="zh-CN" dirty="0"/>
              <a:t>has job</a:t>
            </a:r>
            <a:r>
              <a:rPr lang="zh-CN" altLang="en-US" dirty="0"/>
              <a:t>属性的信息增益最大，用</a:t>
            </a:r>
            <a:r>
              <a:rPr lang="en-US" altLang="zh-CN" dirty="0"/>
              <a:t>has job</a:t>
            </a:r>
            <a:r>
              <a:rPr lang="zh-CN" altLang="en-US" dirty="0"/>
              <a:t>继续进行该子集的划分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7519056-E127-497E-92F2-D61CD61A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9" y="2491601"/>
            <a:ext cx="5000170" cy="2445921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8114674-A01B-44B9-B188-58FFBFFE865E}"/>
              </a:ext>
            </a:extLst>
          </p:cNvPr>
          <p:cNvSpPr/>
          <p:nvPr/>
        </p:nvSpPr>
        <p:spPr>
          <a:xfrm>
            <a:off x="6247194" y="2765355"/>
            <a:ext cx="1614714" cy="533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划分完成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D372DAB-BB2C-4894-8DD8-10C905FB402A}"/>
              </a:ext>
            </a:extLst>
          </p:cNvPr>
          <p:cNvSpPr/>
          <p:nvPr/>
        </p:nvSpPr>
        <p:spPr>
          <a:xfrm>
            <a:off x="5271961" y="3501434"/>
            <a:ext cx="558350" cy="9669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399EB30-590E-4083-94B9-F2D34C4635C3}"/>
              </a:ext>
            </a:extLst>
          </p:cNvPr>
          <p:cNvSpPr/>
          <p:nvPr/>
        </p:nvSpPr>
        <p:spPr>
          <a:xfrm>
            <a:off x="2399288" y="3541894"/>
            <a:ext cx="627133" cy="13068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64F6B16-FADA-4EF3-9B94-8B3373EB8A91}"/>
              </a:ext>
            </a:extLst>
          </p:cNvPr>
          <p:cNvSpPr/>
          <p:nvPr/>
        </p:nvSpPr>
        <p:spPr>
          <a:xfrm>
            <a:off x="6125990" y="3847763"/>
            <a:ext cx="2916860" cy="9990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>
                <a:solidFill>
                  <a:sysClr val="windowText" lastClr="000000"/>
                </a:solidFill>
              </a:rPr>
              <a:t>注意，此处贪心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算法找到了最优的决策树；实际应用中一般找到的是次优的决策树</a:t>
            </a:r>
          </a:p>
        </p:txBody>
      </p:sp>
    </p:spTree>
    <p:extLst>
      <p:ext uri="{BB962C8B-B14F-4D97-AF65-F5344CB8AC3E}">
        <p14:creationId xmlns:p14="http://schemas.microsoft.com/office/powerpoint/2010/main" val="330445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监督学习</a:t>
                </a:r>
                <a:endParaRPr lang="en-US" altLang="zh-CN" dirty="0"/>
              </a:p>
              <a:p>
                <a:r>
                  <a:rPr lang="zh-CN" altLang="en-US" dirty="0"/>
                  <a:t>案例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：人脸检测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分类器需要从标注数据</a:t>
                </a:r>
                <a:r>
                  <a:rPr lang="en-US" altLang="zh-CN" dirty="0"/>
                  <a:t>(Labeled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Data)</a:t>
                </a:r>
                <a:r>
                  <a:rPr lang="zh-CN" altLang="en-US" dirty="0"/>
                  <a:t>中进行学习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正脸数据集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5000</a:t>
                </a:r>
                <a:r>
                  <a:rPr lang="zh-CN" altLang="en-US" dirty="0"/>
                  <a:t>张脸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几乎全为正脸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不同的年龄、种族、性别、光线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zh-CN" altLang="en-US" dirty="0"/>
                  <a:t>张非脸的图片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图片进行了规范化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调整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尺寸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3"/>
                <a:r>
                  <a:rPr lang="zh-CN" altLang="en-US" dirty="0"/>
                  <a:t>变为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灰度图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3"/>
          <a:srcRect l="51480" t="25684" r="7531" b="4313"/>
          <a:stretch/>
        </p:blipFill>
        <p:spPr>
          <a:xfrm>
            <a:off x="5008417" y="1863435"/>
            <a:ext cx="3009900" cy="307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4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7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关于决策树算法：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贪心策略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从根节点开始扩张，已建立的树不再改变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数据划分后不再改变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每次选择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信息增益最大的特征划分数据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局部最优解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递归算法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每一个决策节点用相同的策略扩张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不是唯一的选择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 ratio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157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决策树 </a:t>
                </a:r>
                <a:r>
                  <a:rPr lang="mr-IN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Decision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Tree</a:t>
                </a:r>
              </a:p>
              <a:p>
                <a:r>
                  <a:rPr lang="zh-CN" altLang="en-US" dirty="0"/>
                  <a:t>决策树算法改进：数值型特征</a:t>
                </a:r>
                <a:endParaRPr lang="en-US" altLang="zh-CN" dirty="0"/>
              </a:p>
              <a:p>
                <a:pPr lvl="1"/>
                <a:r>
                  <a:rPr lang="zh-CN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上述算法只能处理类别型特征</a:t>
                </a:r>
                <a:endParaRPr lang="en-US" altLang="zh-CN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选择的特征取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个取值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分裂成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K</a:t>
                </a:r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个子节点</a:t>
                </a:r>
                <a:endParaRPr lang="en-US" altLang="zh-CN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zh-CN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数值型特征</a:t>
                </a:r>
                <a:endParaRPr lang="en-US" altLang="zh-CN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寻找阈值，将数值划分为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两个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多个区间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如何确定阈值</a:t>
                </a:r>
                <a:endParaRPr lang="en-US" altLang="zh-CN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将数据中出现过特征值从大到小排序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可能的阈值有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按照最大化信息增益原则选择一个阈值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>
          <a:xfrm>
            <a:off x="2005112" y="4507584"/>
            <a:ext cx="5238582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275142" y="4367918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355262" y="4367918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003334" y="4360915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973664" y="4360915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83300" y="4360915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569508" y="4360915"/>
            <a:ext cx="0" cy="1396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101753" y="4556240"/>
                <a:ext cx="39292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753" y="4556240"/>
                <a:ext cx="392928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181873" y="4534721"/>
                <a:ext cx="39696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73" y="4534721"/>
                <a:ext cx="396968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798280" y="4567866"/>
                <a:ext cx="42236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280" y="4567866"/>
                <a:ext cx="42236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813274" y="4568827"/>
                <a:ext cx="58746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274" y="4568827"/>
                <a:ext cx="587469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483100" y="4570368"/>
                <a:ext cx="54694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100" y="4570368"/>
                <a:ext cx="546945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2797930" y="4290394"/>
            <a:ext cx="0" cy="3828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79298" y="4290394"/>
            <a:ext cx="0" cy="3828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541616" y="4290394"/>
            <a:ext cx="0" cy="3828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64CEA48-E420-4C7B-A81B-3BC8FFEB3079}"/>
              </a:ext>
            </a:extLst>
          </p:cNvPr>
          <p:cNvCxnSpPr/>
          <p:nvPr/>
        </p:nvCxnSpPr>
        <p:spPr>
          <a:xfrm>
            <a:off x="5813274" y="4309167"/>
            <a:ext cx="0" cy="382827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9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数值型特征建立的决策树</a:t>
            </a:r>
            <a:endParaRPr kumimoji="1"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" y="1763448"/>
            <a:ext cx="6172200" cy="29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过拟合问题</a:t>
            </a:r>
            <a:endParaRPr lang="en-US" altLang="zh-CN" dirty="0"/>
          </a:p>
          <a:p>
            <a:pPr lvl="1"/>
            <a:r>
              <a:rPr lang="zh-CN" altLang="en-US" dirty="0"/>
              <a:t>过拟合：机器学习算法拟合噪声数据，而不是数据中的有意义规律</a:t>
            </a:r>
            <a:endParaRPr lang="en-US" altLang="zh-CN" dirty="0"/>
          </a:p>
          <a:p>
            <a:pPr lvl="1"/>
            <a:r>
              <a:rPr lang="zh-CN" altLang="en-US" dirty="0"/>
              <a:t>产生的现象：在训练数据上得到的精度，远大于在测试数据上得到的精度</a:t>
            </a:r>
            <a:endParaRPr lang="en-US" altLang="zh-CN" dirty="0"/>
          </a:p>
          <a:p>
            <a:r>
              <a:rPr lang="zh-CN" altLang="en-US" dirty="0"/>
              <a:t>过拟合问题不仅仅存在于决策树学习，是机器学习算法面临的共同问题</a:t>
            </a:r>
            <a:endParaRPr lang="en-US" altLang="zh-CN" dirty="0"/>
          </a:p>
          <a:p>
            <a:r>
              <a:rPr lang="zh-CN" altLang="en-US" dirty="0"/>
              <a:t>原因</a:t>
            </a:r>
            <a:endParaRPr lang="en-US" altLang="zh-CN" dirty="0"/>
          </a:p>
          <a:p>
            <a:pPr lvl="1"/>
            <a:r>
              <a:rPr lang="zh-CN" altLang="en-US" dirty="0"/>
              <a:t>训练数据量不够</a:t>
            </a:r>
            <a:endParaRPr lang="en-US" altLang="zh-CN" dirty="0"/>
          </a:p>
          <a:p>
            <a:pPr lvl="1"/>
            <a:r>
              <a:rPr lang="zh-CN" altLang="en-US" dirty="0"/>
              <a:t>模型过于复杂，模型参数过多</a:t>
            </a:r>
            <a:endParaRPr lang="en-US" altLang="zh-CN" dirty="0"/>
          </a:p>
          <a:p>
            <a:pPr lvl="2"/>
            <a:r>
              <a:rPr lang="zh-CN" altLang="en-US" dirty="0"/>
              <a:t>决策树：太深、节点太多</a:t>
            </a:r>
            <a:endParaRPr lang="en-US" altLang="zh-CN" dirty="0"/>
          </a:p>
          <a:p>
            <a:pPr lvl="2"/>
            <a:r>
              <a:rPr lang="zh-CN" altLang="en-US" dirty="0"/>
              <a:t>有些节点是在噪声和离群数据的干扰下建立</a:t>
            </a:r>
            <a:endParaRPr lang="en-US" altLang="zh-CN" dirty="0"/>
          </a:p>
          <a:p>
            <a:r>
              <a:rPr lang="zh-CN" altLang="en-US" dirty="0"/>
              <a:t>解决方案</a:t>
            </a:r>
            <a:endParaRPr lang="en-US" altLang="zh-CN" dirty="0"/>
          </a:p>
          <a:p>
            <a:pPr lvl="1"/>
            <a:r>
              <a:rPr lang="zh-CN" altLang="en-US" dirty="0"/>
              <a:t>降低模型复杂度</a:t>
            </a:r>
            <a:endParaRPr lang="en-US" altLang="zh-CN" dirty="0"/>
          </a:p>
          <a:p>
            <a:pPr lvl="1"/>
            <a:r>
              <a:rPr lang="zh-CN" altLang="en-US" dirty="0"/>
              <a:t>决策树：减少节点数目，剪枝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5404593" y="2521024"/>
            <a:ext cx="3438787" cy="2271412"/>
            <a:chOff x="5832999" y="4081900"/>
            <a:chExt cx="3240360" cy="2140344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5832999" y="5764505"/>
              <a:ext cx="32403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V="1">
              <a:off x="6049023" y="4081900"/>
              <a:ext cx="0" cy="19442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7171190" y="5822135"/>
              <a:ext cx="140038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>
                  <a:latin typeface="楷体" panose="02010609060101010101" pitchFamily="49" charset="-122"/>
                  <a:ea typeface="楷体" panose="02010609060101010101" pitchFamily="49" charset="-122"/>
                </a:rPr>
                <a:t>模型复杂度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040386" y="5312733"/>
              <a:ext cx="116955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训练错误</a:t>
              </a: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242963" y="4239390"/>
              <a:ext cx="2366682" cy="1116809"/>
            </a:xfrm>
            <a:custGeom>
              <a:avLst/>
              <a:gdLst>
                <a:gd name="connsiteX0" fmla="*/ 0 w 2366682"/>
                <a:gd name="connsiteY0" fmla="*/ 0 h 1116809"/>
                <a:gd name="connsiteX1" fmla="*/ 484094 w 2366682"/>
                <a:gd name="connsiteY1" fmla="*/ 685800 h 1116809"/>
                <a:gd name="connsiteX2" fmla="*/ 1331259 w 2366682"/>
                <a:gd name="connsiteY2" fmla="*/ 1116106 h 1116809"/>
                <a:gd name="connsiteX3" fmla="*/ 2366682 w 2366682"/>
                <a:gd name="connsiteY3" fmla="*/ 766483 h 111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682" h="1116809">
                  <a:moveTo>
                    <a:pt x="0" y="0"/>
                  </a:moveTo>
                  <a:cubicBezTo>
                    <a:pt x="131109" y="249891"/>
                    <a:pt x="262218" y="499782"/>
                    <a:pt x="484094" y="685800"/>
                  </a:cubicBezTo>
                  <a:cubicBezTo>
                    <a:pt x="705971" y="871818"/>
                    <a:pt x="1017494" y="1102659"/>
                    <a:pt x="1331259" y="1116106"/>
                  </a:cubicBezTo>
                  <a:cubicBezTo>
                    <a:pt x="1645024" y="1129553"/>
                    <a:pt x="2005853" y="948018"/>
                    <a:pt x="2366682" y="76648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145306" y="4397188"/>
              <a:ext cx="2810435" cy="1317812"/>
            </a:xfrm>
            <a:custGeom>
              <a:avLst/>
              <a:gdLst>
                <a:gd name="connsiteX0" fmla="*/ 0 w 2810435"/>
                <a:gd name="connsiteY0" fmla="*/ 0 h 1317812"/>
                <a:gd name="connsiteX1" fmla="*/ 309282 w 2810435"/>
                <a:gd name="connsiteY1" fmla="*/ 739588 h 1317812"/>
                <a:gd name="connsiteX2" fmla="*/ 1116106 w 2810435"/>
                <a:gd name="connsiteY2" fmla="*/ 1102659 h 1317812"/>
                <a:gd name="connsiteX3" fmla="*/ 1922929 w 2810435"/>
                <a:gd name="connsiteY3" fmla="*/ 1237130 h 1317812"/>
                <a:gd name="connsiteX4" fmla="*/ 2595282 w 2810435"/>
                <a:gd name="connsiteY4" fmla="*/ 1290918 h 1317812"/>
                <a:gd name="connsiteX5" fmla="*/ 2810435 w 2810435"/>
                <a:gd name="connsiteY5" fmla="*/ 1317812 h 131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0435" h="1317812">
                  <a:moveTo>
                    <a:pt x="0" y="0"/>
                  </a:moveTo>
                  <a:cubicBezTo>
                    <a:pt x="61632" y="277906"/>
                    <a:pt x="123264" y="555812"/>
                    <a:pt x="309282" y="739588"/>
                  </a:cubicBezTo>
                  <a:cubicBezTo>
                    <a:pt x="495300" y="923364"/>
                    <a:pt x="847165" y="1019735"/>
                    <a:pt x="1116106" y="1102659"/>
                  </a:cubicBezTo>
                  <a:cubicBezTo>
                    <a:pt x="1385047" y="1185583"/>
                    <a:pt x="1676400" y="1205754"/>
                    <a:pt x="1922929" y="1237130"/>
                  </a:cubicBezTo>
                  <a:cubicBezTo>
                    <a:pt x="2169458" y="1268507"/>
                    <a:pt x="2447364" y="1277471"/>
                    <a:pt x="2595282" y="1290918"/>
                  </a:cubicBezTo>
                  <a:cubicBezTo>
                    <a:pt x="2743200" y="1304365"/>
                    <a:pt x="2776817" y="1311088"/>
                    <a:pt x="2810435" y="1317812"/>
                  </a:cubicBezTo>
                </a:path>
              </a:pathLst>
            </a:cu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350183" y="4154892"/>
              <a:ext cx="1200340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350" dirty="0">
                  <a:latin typeface="楷体" panose="02010609060101010101" pitchFamily="49" charset="-122"/>
                  <a:ea typeface="楷体" panose="02010609060101010101" pitchFamily="49" charset="-122"/>
                </a:rPr>
                <a:t>测试错误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550523" y="4869160"/>
              <a:ext cx="0" cy="96671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58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：过拟合问题</a:t>
            </a:r>
            <a:endParaRPr lang="en-US" altLang="zh-CN" dirty="0"/>
          </a:p>
          <a:p>
            <a:r>
              <a:rPr lang="zh-CN" altLang="en-US" dirty="0"/>
              <a:t>举例</a:t>
            </a:r>
            <a:r>
              <a:rPr lang="en-US" altLang="zh-CN" dirty="0"/>
              <a:t>:</a:t>
            </a:r>
            <a:r>
              <a:rPr lang="zh-CN" altLang="en-US" dirty="0"/>
              <a:t>决策树剪枝</a:t>
            </a:r>
            <a:endParaRPr kumimoji="1" lang="en-US" altLang="zh-CN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1090" y="1227006"/>
            <a:ext cx="5018664" cy="1908798"/>
          </a:xfrm>
          <a:prstGeom prst="rect">
            <a:avLst/>
          </a:prstGeom>
          <a:noFill/>
        </p:spPr>
      </p:pic>
      <p:pic>
        <p:nvPicPr>
          <p:cNvPr id="5" name="Content Placeholder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145" y="3198712"/>
            <a:ext cx="4806554" cy="1863328"/>
          </a:xfrm>
          <a:prstGeom prst="rect">
            <a:avLst/>
          </a:prstGeom>
          <a:noFill/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4482927" y="887782"/>
            <a:ext cx="569087" cy="100045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7" name="椭圆 6"/>
          <p:cNvSpPr/>
          <p:nvPr/>
        </p:nvSpPr>
        <p:spPr>
          <a:xfrm>
            <a:off x="6127812" y="1488424"/>
            <a:ext cx="1296144" cy="1188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70A91A3-10E2-4FD4-A48E-66F54ACD71F8}"/>
              </a:ext>
            </a:extLst>
          </p:cNvPr>
          <p:cNvSpPr/>
          <p:nvPr/>
        </p:nvSpPr>
        <p:spPr>
          <a:xfrm>
            <a:off x="6516914" y="2249714"/>
            <a:ext cx="337457" cy="322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2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关于决策树的其他话题</a:t>
            </a:r>
            <a:endParaRPr kumimoji="1"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输出变量也为数值型：回归问题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tree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计算复杂度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以外的数据划分原则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决策树可以和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相结合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 Additive Regression Trees (MART)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5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23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决策树实践</a:t>
            </a:r>
            <a:endParaRPr kumimoji="1" lang="en-US" altLang="zh-CN" dirty="0"/>
          </a:p>
          <a:p>
            <a:pPr lvl="1"/>
            <a:r>
              <a:rPr lang="en-US" altLang="zh-CN" dirty="0"/>
              <a:t>IRIS</a:t>
            </a:r>
            <a:r>
              <a:rPr lang="zh-CN" altLang="en-US" dirty="0"/>
              <a:t>数据集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2" y="1964385"/>
            <a:ext cx="8284633" cy="6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4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决策树实践：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鸢尾花数据集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统计学家、生物学家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Ronald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构建的数据集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出自论文：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taxonomic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个鸢尾花实例，分为以下三个类别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5C049E1-99DB-314B-A379-0AF376E7C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4" r="5696"/>
          <a:stretch/>
        </p:blipFill>
        <p:spPr>
          <a:xfrm>
            <a:off x="75911" y="2655628"/>
            <a:ext cx="4054750" cy="205876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392513"/>
            <a:ext cx="1533955" cy="1144331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61" y="2655628"/>
            <a:ext cx="4556140" cy="19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监督学习</a:t>
                </a:r>
                <a:endParaRPr lang="en-US" altLang="zh-CN" dirty="0"/>
              </a:p>
              <a:p>
                <a:r>
                  <a:rPr lang="zh-CN" altLang="en-US" dirty="0"/>
                  <a:t>案例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：垃圾邮件检测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同样建模成一个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分类问题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如何表示数据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>
                    <a:sym typeface="Wingdings"/>
                  </a:rPr>
                  <a:t> </a:t>
                </a:r>
                <a:r>
                  <a:rPr lang="zh-CN" altLang="en-US" dirty="0">
                    <a:solidFill>
                      <a:srgbClr val="C00000"/>
                    </a:solidFill>
                    <a:sym typeface="Wingdings"/>
                  </a:rPr>
                  <a:t>特征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/>
                  </a:rPr>
                  <a:t>(feature)</a:t>
                </a:r>
                <a:r>
                  <a:rPr lang="zh-CN" altLang="en-US" dirty="0">
                    <a:sym typeface="Wingdings"/>
                  </a:rPr>
                  <a:t>的概念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如何确定分类结果 </a:t>
                </a:r>
                <a:r>
                  <a:rPr lang="zh-CN" altLang="en-US" dirty="0">
                    <a:sym typeface="Wingdings"/>
                  </a:rPr>
                  <a:t> </a:t>
                </a:r>
                <a:r>
                  <a:rPr lang="zh-CN" altLang="en-US" dirty="0">
                    <a:solidFill>
                      <a:srgbClr val="C00000"/>
                    </a:solidFill>
                    <a:sym typeface="Wingdings"/>
                  </a:rPr>
                  <a:t>分类标签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/>
                  </a:rPr>
                  <a:t>(label</a:t>
                </a:r>
                <a:r>
                  <a:rPr lang="zh-CN" altLang="en-US" dirty="0">
                    <a:solidFill>
                      <a:srgbClr val="C00000"/>
                    </a:solidFill>
                    <a:sym typeface="Wingdings"/>
                  </a:rPr>
                  <a:t>或</a:t>
                </a:r>
                <a:r>
                  <a:rPr lang="en-US" altLang="zh-CN" dirty="0">
                    <a:solidFill>
                      <a:srgbClr val="C00000"/>
                    </a:solidFill>
                    <a:sym typeface="Wingdings"/>
                  </a:rPr>
                  <a:t>class)</a:t>
                </a:r>
                <a:r>
                  <a:rPr lang="zh-CN" altLang="en-US" dirty="0">
                    <a:sym typeface="Wingdings"/>
                  </a:rPr>
                  <a:t>的概念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2314" t="20380" r="17355" b="36182"/>
          <a:stretch/>
        </p:blipFill>
        <p:spPr>
          <a:xfrm>
            <a:off x="1930895" y="2787650"/>
            <a:ext cx="4760610" cy="190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392"/>
            <a:ext cx="4366485" cy="2807026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61" y="2506212"/>
            <a:ext cx="4157472" cy="23205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66233" y="2884737"/>
            <a:ext cx="912368" cy="1774417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35" y="1279496"/>
            <a:ext cx="7505232" cy="580730"/>
          </a:xfrm>
          <a:prstGeom prst="rect">
            <a:avLst/>
          </a:prstGeom>
        </p:spPr>
      </p:pic>
      <p:sp>
        <p:nvSpPr>
          <p:cNvPr id="9" name="Oval 2"/>
          <p:cNvSpPr/>
          <p:nvPr/>
        </p:nvSpPr>
        <p:spPr>
          <a:xfrm rot="19539849">
            <a:off x="1337391" y="2151670"/>
            <a:ext cx="1828800" cy="9522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" y="2080464"/>
            <a:ext cx="4601633" cy="2958192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" y="1255764"/>
            <a:ext cx="9144000" cy="672218"/>
          </a:xfrm>
          <a:prstGeom prst="rect">
            <a:avLst/>
          </a:prstGeom>
        </p:spPr>
      </p:pic>
      <p:sp>
        <p:nvSpPr>
          <p:cNvPr id="12" name="Oval 14"/>
          <p:cNvSpPr/>
          <p:nvPr/>
        </p:nvSpPr>
        <p:spPr>
          <a:xfrm rot="1933696">
            <a:off x="2215790" y="2733053"/>
            <a:ext cx="2553763" cy="121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07" y="2022707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14" name="Rectangle 13"/>
          <p:cNvSpPr/>
          <p:nvPr/>
        </p:nvSpPr>
        <p:spPr>
          <a:xfrm>
            <a:off x="5653512" y="2138851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5"/>
          <p:cNvSpPr/>
          <p:nvPr/>
        </p:nvSpPr>
        <p:spPr>
          <a:xfrm>
            <a:off x="6565880" y="2138852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1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" y="2080464"/>
            <a:ext cx="4709385" cy="3027462"/>
          </a:xfrm>
          <a:prstGeom prst="rect">
            <a:avLst/>
          </a:prstGeom>
        </p:spPr>
      </p:pic>
      <p:pic>
        <p:nvPicPr>
          <p:cNvPr id="1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528" y="1964320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18" name="Rectangle 6"/>
          <p:cNvSpPr/>
          <p:nvPr/>
        </p:nvSpPr>
        <p:spPr>
          <a:xfrm>
            <a:off x="5742433" y="2080464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764"/>
            <a:ext cx="9144000" cy="672218"/>
          </a:xfrm>
          <a:prstGeom prst="rect">
            <a:avLst/>
          </a:prstGeom>
        </p:spPr>
      </p:pic>
      <p:sp>
        <p:nvSpPr>
          <p:cNvPr id="20" name="Rectangle 11"/>
          <p:cNvSpPr/>
          <p:nvPr/>
        </p:nvSpPr>
        <p:spPr>
          <a:xfrm>
            <a:off x="6654801" y="2080465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4"/>
          <p:cNvSpPr/>
          <p:nvPr/>
        </p:nvSpPr>
        <p:spPr>
          <a:xfrm rot="19797728">
            <a:off x="-111607" y="3300875"/>
            <a:ext cx="2841105" cy="1441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/>
          <p:cNvSpPr/>
          <p:nvPr/>
        </p:nvSpPr>
        <p:spPr>
          <a:xfrm>
            <a:off x="6654801" y="2836334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/>
          <p:cNvSpPr/>
          <p:nvPr/>
        </p:nvSpPr>
        <p:spPr>
          <a:xfrm>
            <a:off x="6654801" y="2745120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6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1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4677"/>
            <a:ext cx="4662196" cy="2997126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6" y="1964320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14" name="Rectangle 6"/>
          <p:cNvSpPr/>
          <p:nvPr/>
        </p:nvSpPr>
        <p:spPr>
          <a:xfrm>
            <a:off x="5741811" y="2080464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" y="1255764"/>
            <a:ext cx="9144000" cy="672218"/>
          </a:xfrm>
          <a:prstGeom prst="rect">
            <a:avLst/>
          </a:prstGeom>
        </p:spPr>
      </p:pic>
      <p:sp>
        <p:nvSpPr>
          <p:cNvPr id="24" name="Rectangle 11"/>
          <p:cNvSpPr/>
          <p:nvPr/>
        </p:nvSpPr>
        <p:spPr>
          <a:xfrm>
            <a:off x="6654179" y="2080465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14"/>
          <p:cNvSpPr/>
          <p:nvPr/>
        </p:nvSpPr>
        <p:spPr>
          <a:xfrm rot="19560454">
            <a:off x="1896420" y="3607667"/>
            <a:ext cx="1642748" cy="804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/>
          <p:cNvSpPr/>
          <p:nvPr/>
        </p:nvSpPr>
        <p:spPr>
          <a:xfrm>
            <a:off x="6654179" y="2836334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6"/>
          <p:cNvSpPr/>
          <p:nvPr/>
        </p:nvSpPr>
        <p:spPr>
          <a:xfrm>
            <a:off x="6654180" y="2751300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2"/>
          <p:cNvSpPr/>
          <p:nvPr/>
        </p:nvSpPr>
        <p:spPr>
          <a:xfrm>
            <a:off x="7884698" y="2934725"/>
            <a:ext cx="1136760" cy="1260000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0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2" y="1890011"/>
            <a:ext cx="4619863" cy="2969912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6" y="1879654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8" name="Rectangle 6"/>
          <p:cNvSpPr/>
          <p:nvPr/>
        </p:nvSpPr>
        <p:spPr>
          <a:xfrm>
            <a:off x="5741811" y="1995798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" y="1171098"/>
            <a:ext cx="9144000" cy="672218"/>
          </a:xfrm>
          <a:prstGeom prst="rect">
            <a:avLst/>
          </a:prstGeom>
        </p:spPr>
      </p:pic>
      <p:sp>
        <p:nvSpPr>
          <p:cNvPr id="10" name="Rectangle 11"/>
          <p:cNvSpPr/>
          <p:nvPr/>
        </p:nvSpPr>
        <p:spPr>
          <a:xfrm>
            <a:off x="6654179" y="1995799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4"/>
          <p:cNvSpPr/>
          <p:nvPr/>
        </p:nvSpPr>
        <p:spPr>
          <a:xfrm rot="19560454">
            <a:off x="2372453" y="4013863"/>
            <a:ext cx="1627832" cy="7841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/>
          <p:cNvSpPr/>
          <p:nvPr/>
        </p:nvSpPr>
        <p:spPr>
          <a:xfrm>
            <a:off x="6654179" y="2751668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/>
          <p:cNvSpPr/>
          <p:nvPr/>
        </p:nvSpPr>
        <p:spPr>
          <a:xfrm>
            <a:off x="6654180" y="2666634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2"/>
          <p:cNvSpPr/>
          <p:nvPr/>
        </p:nvSpPr>
        <p:spPr>
          <a:xfrm>
            <a:off x="7884698" y="2850059"/>
            <a:ext cx="1136760" cy="1260000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/>
          <p:cNvSpPr/>
          <p:nvPr/>
        </p:nvSpPr>
        <p:spPr>
          <a:xfrm>
            <a:off x="7884699" y="2666633"/>
            <a:ext cx="304264" cy="183425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8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数据集：只使用花瓣</a:t>
            </a:r>
            <a:r>
              <a:rPr lang="en-US" altLang="zh-CN" dirty="0"/>
              <a:t>(Petal)</a:t>
            </a:r>
            <a:r>
              <a:rPr lang="zh-CN" altLang="en-US" dirty="0"/>
              <a:t>特征</a:t>
            </a:r>
            <a:endParaRPr kumimoji="1" lang="en-US" altLang="zh-CN" dirty="0"/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6" y="1961978"/>
            <a:ext cx="4715933" cy="3031671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06" y="1905054"/>
            <a:ext cx="4157472" cy="2765018"/>
          </a:xfrm>
          <a:prstGeom prst="rect">
            <a:avLst/>
          </a:prstGeom>
          <a:solidFill>
            <a:srgbClr val="4F81BD">
              <a:alpha val="29804"/>
            </a:srgbClr>
          </a:solidFill>
        </p:spPr>
      </p:pic>
      <p:sp>
        <p:nvSpPr>
          <p:cNvPr id="6" name="Rectangle 6"/>
          <p:cNvSpPr/>
          <p:nvPr/>
        </p:nvSpPr>
        <p:spPr>
          <a:xfrm>
            <a:off x="5741811" y="2021198"/>
            <a:ext cx="912368" cy="2114261"/>
          </a:xfrm>
          <a:prstGeom prst="rect">
            <a:avLst/>
          </a:prstGeom>
          <a:solidFill>
            <a:srgbClr val="4F81BD">
              <a:alpha val="29804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" y="1196498"/>
            <a:ext cx="9144000" cy="672218"/>
          </a:xfrm>
          <a:prstGeom prst="rect">
            <a:avLst/>
          </a:prstGeom>
        </p:spPr>
      </p:pic>
      <p:sp>
        <p:nvSpPr>
          <p:cNvPr id="8" name="Rectangle 11"/>
          <p:cNvSpPr/>
          <p:nvPr/>
        </p:nvSpPr>
        <p:spPr>
          <a:xfrm>
            <a:off x="6654179" y="2021199"/>
            <a:ext cx="2367279" cy="6708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4"/>
          <p:cNvSpPr/>
          <p:nvPr/>
        </p:nvSpPr>
        <p:spPr>
          <a:xfrm rot="1856421">
            <a:off x="2660307" y="4109582"/>
            <a:ext cx="1661683" cy="7655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5"/>
          <p:cNvSpPr/>
          <p:nvPr/>
        </p:nvSpPr>
        <p:spPr>
          <a:xfrm>
            <a:off x="6654179" y="2777068"/>
            <a:ext cx="1230519" cy="1358392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6"/>
          <p:cNvSpPr/>
          <p:nvPr/>
        </p:nvSpPr>
        <p:spPr>
          <a:xfrm>
            <a:off x="6654180" y="2692034"/>
            <a:ext cx="1230518" cy="85034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/>
          <p:cNvSpPr/>
          <p:nvPr/>
        </p:nvSpPr>
        <p:spPr>
          <a:xfrm>
            <a:off x="7884698" y="2875459"/>
            <a:ext cx="1136760" cy="1260000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/>
          <p:cNvSpPr/>
          <p:nvPr/>
        </p:nvSpPr>
        <p:spPr>
          <a:xfrm>
            <a:off x="7884699" y="2692033"/>
            <a:ext cx="304264" cy="183425"/>
          </a:xfrm>
          <a:prstGeom prst="rect">
            <a:avLst/>
          </a:prstGeom>
          <a:solidFill>
            <a:srgbClr val="DD8452">
              <a:alpha val="29804"/>
            </a:srgbClr>
          </a:solidFill>
          <a:ln w="12700">
            <a:solidFill>
              <a:srgbClr val="DD84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7"/>
          <p:cNvSpPr/>
          <p:nvPr/>
        </p:nvSpPr>
        <p:spPr>
          <a:xfrm>
            <a:off x="8188962" y="2692033"/>
            <a:ext cx="832496" cy="183426"/>
          </a:xfrm>
          <a:prstGeom prst="rect">
            <a:avLst/>
          </a:prstGeom>
          <a:solidFill>
            <a:srgbClr val="55A868">
              <a:alpha val="29804"/>
            </a:srgbClr>
          </a:solidFill>
          <a:ln w="12700">
            <a:solidFill>
              <a:srgbClr val="55A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数据集：可视化分类边界</a:t>
            </a:r>
            <a:endParaRPr kumimoji="1" lang="en-US" altLang="zh-CN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7" y="1314450"/>
            <a:ext cx="4581178" cy="30501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261" y="2887077"/>
            <a:ext cx="5032026" cy="137657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51497" y="239458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评测分类的优劣：</a:t>
            </a:r>
            <a:endParaRPr lang="en-US" sz="2000" b="1" dirty="0"/>
          </a:p>
        </p:txBody>
      </p:sp>
      <p:sp>
        <p:nvSpPr>
          <p:cNvPr id="7" name="TextBox 7"/>
          <p:cNvSpPr txBox="1"/>
          <p:nvPr/>
        </p:nvSpPr>
        <p:spPr>
          <a:xfrm>
            <a:off x="274897" y="4537412"/>
            <a:ext cx="363220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思考：这样评测决策树好吗？</a:t>
            </a:r>
            <a:endParaRPr 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375E0-945B-45A6-8ABF-EFB017193A4A}"/>
              </a:ext>
            </a:extLst>
          </p:cNvPr>
          <p:cNvSpPr/>
          <p:nvPr/>
        </p:nvSpPr>
        <p:spPr>
          <a:xfrm>
            <a:off x="4087141" y="4373521"/>
            <a:ext cx="441961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可以针对每个类别，计算</a:t>
            </a:r>
            <a:r>
              <a:rPr lang="en-US" altLang="zh-CN" dirty="0"/>
              <a:t>precision,recall,f1</a:t>
            </a:r>
            <a:r>
              <a:rPr lang="zh-CN" altLang="en-US" dirty="0"/>
              <a:t>，请参考所给代码</a:t>
            </a:r>
          </a:p>
        </p:txBody>
      </p:sp>
    </p:spTree>
    <p:extLst>
      <p:ext uri="{BB962C8B-B14F-4D97-AF65-F5344CB8AC3E}">
        <p14:creationId xmlns:p14="http://schemas.microsoft.com/office/powerpoint/2010/main" val="32110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IRIS</a:t>
            </a:r>
            <a:r>
              <a:rPr lang="zh-CN" altLang="en-US" dirty="0"/>
              <a:t>数据集：划分训练集</a:t>
            </a:r>
            <a:r>
              <a:rPr lang="en-US" altLang="zh-CN" dirty="0"/>
              <a:t>/</a:t>
            </a:r>
            <a:r>
              <a:rPr lang="zh-CN" altLang="en-US" dirty="0"/>
              <a:t>测试集</a:t>
            </a:r>
            <a:endParaRPr lang="en-US" altLang="zh-CN" dirty="0"/>
          </a:p>
          <a:p>
            <a:pPr lvl="1"/>
            <a:r>
              <a:rPr lang="zh-CN" altLang="en-US" dirty="0"/>
              <a:t>将数据集按照</a:t>
            </a:r>
            <a:r>
              <a:rPr lang="en-US" altLang="zh-CN" dirty="0"/>
              <a:t>110/40</a:t>
            </a:r>
            <a:r>
              <a:rPr lang="zh-CN" altLang="en-US" dirty="0"/>
              <a:t>划分，分别形成训练集与测试集</a:t>
            </a:r>
            <a:endParaRPr lang="en-US" altLang="zh-CN" dirty="0"/>
          </a:p>
          <a:p>
            <a:pPr lvl="1"/>
            <a:r>
              <a:rPr lang="zh-CN" altLang="en-US" dirty="0"/>
              <a:t>在训练集上构建决策树，分别在训练集与测试集上评测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9" y="1951568"/>
            <a:ext cx="4285735" cy="24939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51" y="1951567"/>
            <a:ext cx="4316420" cy="2493978"/>
          </a:xfrm>
          <a:prstGeom prst="rect">
            <a:avLst/>
          </a:prstGeom>
        </p:spPr>
      </p:pic>
      <p:sp>
        <p:nvSpPr>
          <p:cNvPr id="6" name="Rectangle 6"/>
          <p:cNvSpPr/>
          <p:nvPr/>
        </p:nvSpPr>
        <p:spPr>
          <a:xfrm>
            <a:off x="6030606" y="4445545"/>
            <a:ext cx="2077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hr-HR" dirty="0"/>
              <a:t>0.95</a:t>
            </a:r>
            <a:endParaRPr lang="en-US" dirty="0"/>
          </a:p>
        </p:txBody>
      </p:sp>
      <p:sp>
        <p:nvSpPr>
          <p:cNvPr id="7" name="Rectangle 7"/>
          <p:cNvSpPr/>
          <p:nvPr/>
        </p:nvSpPr>
        <p:spPr>
          <a:xfrm>
            <a:off x="1468728" y="4454952"/>
            <a:ext cx="2164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hr-HR" dirty="0"/>
              <a:t>0.9</a:t>
            </a:r>
            <a:r>
              <a:rPr lang="en-US" altLang="zh-CN" dirty="0"/>
              <a:t>9</a:t>
            </a:r>
            <a:endParaRPr lang="en-US" dirty="0"/>
          </a:p>
        </p:txBody>
      </p:sp>
      <p:sp>
        <p:nvSpPr>
          <p:cNvPr id="8" name="Rectangle 8"/>
          <p:cNvSpPr/>
          <p:nvPr/>
        </p:nvSpPr>
        <p:spPr>
          <a:xfrm>
            <a:off x="4548010" y="432667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&gt;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3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3</a:t>
            </a:r>
            <a:r>
              <a:rPr lang="zh-CN" altLang="en-US" dirty="0"/>
              <a:t>：垃圾邮件检测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8" y="1765713"/>
            <a:ext cx="4023135" cy="2961409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6115050" y="1530070"/>
            <a:ext cx="27889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请问你如何提取垃圾邮件的特征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 (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多选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)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FontTx/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考虑邮件中关键词的频率分布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考虑邮件的写作特点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考虑发件人邮箱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考虑邮件的发送时间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28665" y="1595745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345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4</a:t>
            </a:r>
            <a:r>
              <a:rPr lang="zh-CN" altLang="en-US" dirty="0"/>
              <a:t>：互联网应用</a:t>
            </a:r>
            <a:r>
              <a:rPr lang="en-US" altLang="zh-CN" dirty="0"/>
              <a:t>——</a:t>
            </a:r>
            <a:r>
              <a:rPr lang="zh-CN" altLang="en-US" dirty="0"/>
              <a:t>虚假信息检测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7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14724"/>
              </p:ext>
            </p:extLst>
          </p:nvPr>
        </p:nvGraphicFramePr>
        <p:xfrm>
          <a:off x="951703" y="1579874"/>
          <a:ext cx="5355900" cy="161141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娱乐类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标题</a:t>
                      </a:r>
                      <a:r>
                        <a:rPr lang="en-US" altLang="zh-CN" sz="1600" dirty="0"/>
                        <a:t>)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曾毅退出凤凰传奇，与庞龙合唱，原来他唱功</a:t>
                      </a:r>
                      <a:r>
                        <a:rPr lang="zh-CN" altLang="en-US" sz="1600" b="1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这么好！</a:t>
                      </a:r>
                      <a:endParaRPr lang="zh-CN" alt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唐嫣学生装现身机场 ，宽松胖大</a:t>
                      </a:r>
                      <a:r>
                        <a:rPr lang="zh-CN" altLang="en-US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疑似怀孕？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罗晋要升级</a:t>
                      </a:r>
                      <a:r>
                        <a:rPr lang="zh-CN" altLang="en-US" sz="1600" i="1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当爸爸 ！</a:t>
                      </a:r>
                      <a:endParaRPr lang="zh-CN" altLang="en-US" sz="1400" b="0" i="1" u="none" strike="noStrike" dirty="0">
                        <a:solidFill>
                          <a:srgbClr val="C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《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七仙女</a:t>
                      </a:r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》 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开拍 ， 赵丽颖和郑爽谁更适合演七仙女和鹿晗搭档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今天鹿晗和关晓彤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分手了吗 ？</a:t>
                      </a:r>
                      <a:endParaRPr lang="zh-CN" alt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18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佟丽娅被爆离婚 ，网友为何</a:t>
                      </a:r>
                      <a:r>
                        <a:rPr lang="zh-CN" altLang="en-US" sz="1600" b="1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大喊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：</a:t>
                      </a:r>
                      <a:r>
                        <a:rPr lang="zh-CN" alt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痛快人心 ！</a:t>
                      </a:r>
                      <a:endParaRPr lang="zh-CN" altLang="en-US" sz="1400" b="0" i="0" u="none" strike="noStrike" dirty="0">
                        <a:solidFill>
                          <a:srgbClr val="C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83262"/>
              </p:ext>
            </p:extLst>
          </p:nvPr>
        </p:nvGraphicFramePr>
        <p:xfrm>
          <a:off x="955080" y="3256735"/>
          <a:ext cx="5355900" cy="161141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2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社会类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标题</a:t>
                      </a:r>
                      <a:r>
                        <a:rPr lang="en-US" altLang="zh-CN" sz="1600" dirty="0"/>
                        <a:t>)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2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家长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注意了！</a:t>
                      </a:r>
                      <a:r>
                        <a:rPr lang="zh-CN" altLang="en-US" sz="1400" u="none" strike="noStrike" dirty="0">
                          <a:effectLst/>
                        </a:rPr>
                        <a:t>初三有这</a:t>
                      </a:r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</a:rPr>
                        <a:t>个现象的孩子，成绩会越来越差！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10918" marB="10918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摊贩城管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一家亲！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日起，农户进城摆摊不用愁了，可放心买卖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电瓶车用久了电池就得换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？别傻了</a:t>
                      </a:r>
                      <a:r>
                        <a:rPr lang="zh-CN" altLang="en-US" sz="1400" u="none" strike="noStrike" dirty="0">
                          <a:effectLst/>
                        </a:rPr>
                        <a:t>，教你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招，再多骑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年都没问题！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医院交停车费，找回来一枚硬币，价值</a:t>
                      </a:r>
                      <a:r>
                        <a:rPr lang="en-US" altLang="zh-CN" sz="1400" u="none" strike="noStrike" dirty="0">
                          <a:effectLst/>
                        </a:rPr>
                        <a:t>3000</a:t>
                      </a:r>
                      <a:r>
                        <a:rPr lang="zh-CN" altLang="en-US" sz="1400" u="none" strike="noStrike" dirty="0">
                          <a:effectLst/>
                        </a:rPr>
                        <a:t>元，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真不敢相信！</a:t>
                      </a:r>
                      <a:endParaRPr lang="zh-CN" alt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还用别人的驾驶证代扣分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？</a:t>
                      </a:r>
                      <a:r>
                        <a:rPr lang="zh-CN" altLang="en-US" sz="1400" u="none" strike="noStrike" dirty="0">
                          <a:effectLst/>
                        </a:rPr>
                        <a:t>现在已经</a:t>
                      </a:r>
                      <a:r>
                        <a:rPr lang="zh-CN" altLang="en-US" sz="14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行不通了！</a:t>
                      </a:r>
                      <a:endParaRPr lang="zh-CN" alt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ight Brace 10"/>
          <p:cNvSpPr/>
          <p:nvPr/>
        </p:nvSpPr>
        <p:spPr>
          <a:xfrm>
            <a:off x="6307603" y="1714591"/>
            <a:ext cx="360040" cy="3337122"/>
          </a:xfrm>
          <a:prstGeom prst="rightBrace">
            <a:avLst>
              <a:gd name="adj1" fmla="val 5558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0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625" y="2297284"/>
            <a:ext cx="582730" cy="582730"/>
          </a:xfrm>
          <a:prstGeom prst="rect">
            <a:avLst/>
          </a:prstGeom>
        </p:spPr>
      </p:pic>
      <p:sp>
        <p:nvSpPr>
          <p:cNvPr id="11" name="Rectangle 11"/>
          <p:cNvSpPr/>
          <p:nvPr/>
        </p:nvSpPr>
        <p:spPr>
          <a:xfrm>
            <a:off x="7050677" y="2994314"/>
            <a:ext cx="1726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你会提取什么</a:t>
            </a:r>
            <a:r>
              <a:rPr lang="zh-CN" altLang="en-US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特征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？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5988627" y="1014845"/>
            <a:ext cx="2788228" cy="762000"/>
          </a:xfrm>
          <a:prstGeom prst="wedgeEllipseCallout">
            <a:avLst>
              <a:gd name="adj1" fmla="val -40212"/>
              <a:gd name="adj2" fmla="val 79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真实的中文虚假信息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277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4</a:t>
            </a:r>
            <a:r>
              <a:rPr lang="zh-CN" altLang="en-US" dirty="0"/>
              <a:t>：互联网应用</a:t>
            </a:r>
            <a:r>
              <a:rPr lang="en-US" altLang="zh-CN" dirty="0"/>
              <a:t>——</a:t>
            </a:r>
            <a:r>
              <a:rPr lang="zh-CN" altLang="en-US" dirty="0"/>
              <a:t>虚假信息检测</a:t>
            </a:r>
            <a:endParaRPr lang="en-US" altLang="zh-CN" dirty="0"/>
          </a:p>
          <a:p>
            <a:pPr lvl="1"/>
            <a:r>
              <a:rPr lang="zh-CN" altLang="en-US" dirty="0"/>
              <a:t>提取什么特征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63" y="1525696"/>
            <a:ext cx="5472545" cy="3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分类</a:t>
            </a:r>
            <a:r>
              <a:rPr lang="en-US" altLang="zh-CN" dirty="0"/>
              <a:t>(Classification)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预测类别，如</a:t>
            </a:r>
            <a:r>
              <a:rPr lang="zh-CN" altLang="en-US" dirty="0">
                <a:solidFill>
                  <a:srgbClr val="C00000"/>
                </a:solidFill>
              </a:rPr>
              <a:t>数字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C00000"/>
                </a:solidFill>
              </a:rPr>
              <a:t>是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否为垃圾邮件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这张照片中是</a:t>
            </a:r>
            <a:r>
              <a:rPr lang="zh-CN" altLang="en-US" dirty="0">
                <a:solidFill>
                  <a:srgbClr val="C00000"/>
                </a:solidFill>
              </a:rPr>
              <a:t>猫还是狗？</a:t>
            </a:r>
          </a:p>
          <a:p>
            <a:pPr lvl="1"/>
            <a:r>
              <a:rPr lang="zh-CN" altLang="en-US" dirty="0"/>
              <a:t>这条评论体现了</a:t>
            </a:r>
            <a:r>
              <a:rPr lang="zh-CN" altLang="en-US" dirty="0">
                <a:solidFill>
                  <a:srgbClr val="C00000"/>
                </a:solidFill>
              </a:rPr>
              <a:t>积极还是消极情绪？</a:t>
            </a:r>
          </a:p>
          <a:p>
            <a:pPr lvl="1"/>
            <a:r>
              <a:rPr lang="zh-CN" altLang="en-US" dirty="0"/>
              <a:t>这个用户是否</a:t>
            </a:r>
            <a:r>
              <a:rPr lang="zh-CN" altLang="en-US" dirty="0">
                <a:solidFill>
                  <a:srgbClr val="C00000"/>
                </a:solidFill>
              </a:rPr>
              <a:t>会点击给他推送的广告？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069865" y="2125940"/>
            <a:ext cx="24182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Is This A or B</a:t>
            </a:r>
            <a:r>
              <a:rPr lang="zh-CN" altLang="en-US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altLang="zh-CN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or</a:t>
            </a:r>
            <a:r>
              <a:rPr lang="zh-CN" altLang="en-US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C,</a:t>
            </a:r>
            <a:r>
              <a:rPr lang="zh-CN" altLang="en-US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D,</a:t>
            </a:r>
            <a:r>
              <a:rPr lang="zh-CN" altLang="en-US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altLang="zh-CN" sz="20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)?</a:t>
            </a:r>
            <a:endParaRPr lang="zh-CN" altLang="en-US" sz="2800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2" y="1818935"/>
            <a:ext cx="5464812" cy="1498844"/>
          </a:xfrm>
          <a:prstGeom prst="rect">
            <a:avLst/>
          </a:prstGeom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3817FE26-7377-47E1-8B46-E344F75FDF64}"/>
              </a:ext>
            </a:extLst>
          </p:cNvPr>
          <p:cNvSpPr/>
          <p:nvPr/>
        </p:nvSpPr>
        <p:spPr>
          <a:xfrm>
            <a:off x="6237514" y="3799114"/>
            <a:ext cx="2478315" cy="825455"/>
          </a:xfrm>
          <a:prstGeom prst="wedgeRoundRectCallout">
            <a:avLst>
              <a:gd name="adj1" fmla="val 250"/>
              <a:gd name="adj2" fmla="val -104542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二值分类或者多类别分类</a:t>
            </a:r>
          </a:p>
        </p:txBody>
      </p:sp>
    </p:spTree>
    <p:extLst>
      <p:ext uri="{BB962C8B-B14F-4D97-AF65-F5344CB8AC3E}">
        <p14:creationId xmlns:p14="http://schemas.microsoft.com/office/powerpoint/2010/main" val="2317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回归</a:t>
            </a:r>
            <a:r>
              <a:rPr lang="en-US" altLang="zh-CN" dirty="0"/>
              <a:t>(Regression)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估计回归的参数，如权重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本周的股票</a:t>
            </a:r>
            <a:r>
              <a:rPr lang="zh-CN" altLang="en-US" dirty="0">
                <a:solidFill>
                  <a:srgbClr val="C00000"/>
                </a:solidFill>
              </a:rPr>
              <a:t>价格如何变化？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下礼拜一的</a:t>
            </a:r>
            <a:r>
              <a:rPr lang="zh-CN" altLang="en-US" dirty="0">
                <a:solidFill>
                  <a:srgbClr val="C00000"/>
                </a:solidFill>
              </a:rPr>
              <a:t>气温会是多少？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中国第一季度的</a:t>
            </a:r>
            <a:r>
              <a:rPr lang="en-US" altLang="zh-CN" dirty="0">
                <a:solidFill>
                  <a:srgbClr val="C00000"/>
                </a:solidFill>
              </a:rPr>
              <a:t>GDP</a:t>
            </a:r>
            <a:r>
              <a:rPr lang="zh-CN" altLang="en-US" dirty="0">
                <a:solidFill>
                  <a:srgbClr val="C00000"/>
                </a:solidFill>
              </a:rPr>
              <a:t>增长会是多少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986011" y="2407193"/>
            <a:ext cx="4258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Aft>
                <a:spcPts val="1800"/>
              </a:spcAft>
              <a:buFont typeface="Wingdings 2" charset="2"/>
              <a:buNone/>
              <a:defRPr/>
            </a:pPr>
            <a:r>
              <a:rPr lang="en-US" altLang="zh-CN" sz="2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How much 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or </a:t>
            </a:r>
            <a:r>
              <a:rPr lang="en-US" altLang="zh-CN" sz="2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How Many</a:t>
            </a: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lang="zh-CN" altLang="en-US" sz="2800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3719" t="35758" r="58430" b="39875"/>
          <a:stretch/>
        </p:blipFill>
        <p:spPr>
          <a:xfrm>
            <a:off x="1291934" y="1924436"/>
            <a:ext cx="2546717" cy="14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5257799" y="2005445"/>
            <a:ext cx="3349337" cy="224097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5625893" y="2351809"/>
            <a:ext cx="1206432" cy="153872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9588833">
            <a:off x="6893950" y="2210607"/>
            <a:ext cx="1206432" cy="153872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841664" y="2005445"/>
            <a:ext cx="3349337" cy="224097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非监督学习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</a:p>
          <a:p>
            <a:pPr lvl="1"/>
            <a:r>
              <a:rPr lang="zh-CN" altLang="en-US" dirty="0"/>
              <a:t>无须用户标注，算法根据数据的特点对数据的内在结构进行挖掘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61" name="Group 59"/>
          <p:cNvGrpSpPr/>
          <p:nvPr/>
        </p:nvGrpSpPr>
        <p:grpSpPr>
          <a:xfrm>
            <a:off x="1369824" y="2469961"/>
            <a:ext cx="1032390" cy="1137910"/>
            <a:chOff x="5292080" y="2196496"/>
            <a:chExt cx="1376520" cy="1517213"/>
          </a:xfrm>
        </p:grpSpPr>
        <p:sp>
          <p:nvSpPr>
            <p:cNvPr id="62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5" name="Group 83"/>
          <p:cNvGrpSpPr/>
          <p:nvPr/>
        </p:nvGrpSpPr>
        <p:grpSpPr>
          <a:xfrm>
            <a:off x="2416190" y="2455515"/>
            <a:ext cx="1032390" cy="1140414"/>
            <a:chOff x="7063410" y="2348864"/>
            <a:chExt cx="1376520" cy="1520552"/>
          </a:xfrm>
        </p:grpSpPr>
        <p:sp>
          <p:nvSpPr>
            <p:cNvPr id="86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22" name="右箭头 121"/>
          <p:cNvSpPr/>
          <p:nvPr/>
        </p:nvSpPr>
        <p:spPr>
          <a:xfrm>
            <a:off x="4357255" y="2753591"/>
            <a:ext cx="820881" cy="77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4" name="Group 59"/>
          <p:cNvGrpSpPr/>
          <p:nvPr/>
        </p:nvGrpSpPr>
        <p:grpSpPr>
          <a:xfrm>
            <a:off x="5785959" y="2469961"/>
            <a:ext cx="1032390" cy="1137910"/>
            <a:chOff x="5292080" y="2196496"/>
            <a:chExt cx="1376520" cy="1517213"/>
          </a:xfrm>
        </p:grpSpPr>
        <p:sp>
          <p:nvSpPr>
            <p:cNvPr id="125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6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7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8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9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0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1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2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3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4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5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6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8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9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0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1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2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3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4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5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6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7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48" name="Group 83"/>
          <p:cNvGrpSpPr/>
          <p:nvPr/>
        </p:nvGrpSpPr>
        <p:grpSpPr>
          <a:xfrm>
            <a:off x="6832325" y="2455515"/>
            <a:ext cx="1032390" cy="1140414"/>
            <a:chOff x="7063410" y="2348864"/>
            <a:chExt cx="1376520" cy="1520552"/>
          </a:xfrm>
        </p:grpSpPr>
        <p:sp>
          <p:nvSpPr>
            <p:cNvPr id="149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0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1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2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3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4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5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6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7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8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9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0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1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2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3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4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5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6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7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8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9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16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非监督学习</a:t>
            </a:r>
            <a:endParaRPr lang="en-US" altLang="zh-CN" dirty="0"/>
          </a:p>
          <a:p>
            <a:r>
              <a:rPr lang="zh-CN" altLang="en-US" dirty="0"/>
              <a:t>聚类</a:t>
            </a:r>
            <a:r>
              <a:rPr lang="en-US" altLang="zh-CN" dirty="0"/>
              <a:t>(clustering)</a:t>
            </a:r>
            <a:r>
              <a:rPr lang="zh-CN" altLang="en-US" dirty="0"/>
              <a:t>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目标</a:t>
            </a:r>
            <a:r>
              <a:rPr lang="zh-CN" altLang="en-US" dirty="0">
                <a:solidFill>
                  <a:srgbClr val="C00000"/>
                </a:solidFill>
              </a:rPr>
              <a:t>用户群体</a:t>
            </a:r>
            <a:r>
              <a:rPr lang="zh-CN" altLang="en-US" dirty="0"/>
              <a:t>聚类</a:t>
            </a:r>
            <a:endParaRPr lang="en-US" altLang="zh-CN" dirty="0"/>
          </a:p>
          <a:p>
            <a:pPr lvl="1"/>
            <a:r>
              <a:rPr lang="zh-CN" altLang="en-US" dirty="0"/>
              <a:t>文档</a:t>
            </a:r>
            <a:r>
              <a:rPr lang="zh-CN" altLang="en-US" dirty="0">
                <a:solidFill>
                  <a:srgbClr val="C00000"/>
                </a:solidFill>
              </a:rPr>
              <a:t>主题划分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样本</a:t>
            </a:r>
            <a:r>
              <a:rPr lang="zh-CN" altLang="en-US" dirty="0">
                <a:solidFill>
                  <a:srgbClr val="C00000"/>
                </a:solidFill>
              </a:rPr>
              <a:t>群组分析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异常</a:t>
            </a:r>
            <a:r>
              <a:rPr lang="zh-CN" altLang="en-US" dirty="0"/>
              <a:t>检测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97" y="1589506"/>
            <a:ext cx="4111232" cy="14435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266" y="1648378"/>
            <a:ext cx="3322806" cy="269949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417665" y="2187045"/>
            <a:ext cx="3302606" cy="1008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417665" y="3283529"/>
            <a:ext cx="3302606" cy="899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Rectangle 6"/>
          <p:cNvSpPr/>
          <p:nvPr/>
        </p:nvSpPr>
        <p:spPr>
          <a:xfrm>
            <a:off x="5739809" y="1109712"/>
            <a:ext cx="2348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altLang="zh-CN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How Is This Organized?</a:t>
            </a:r>
            <a:endParaRPr lang="zh-CN" altLang="en-US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3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、决策树、分类算法的评价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机器学习概述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什么是机器学习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监督学习：分类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非监督学习：聚类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降维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监督学习及其流程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分类算法的评价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决策树实践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非监督学习</a:t>
            </a:r>
            <a:endParaRPr lang="en-US" altLang="zh-CN" dirty="0"/>
          </a:p>
          <a:p>
            <a:pPr lvl="1"/>
            <a:r>
              <a:rPr lang="zh-CN" altLang="en-US" dirty="0"/>
              <a:t>对数据进行降维</a:t>
            </a:r>
            <a:endParaRPr lang="en-US" altLang="zh-CN" dirty="0"/>
          </a:p>
          <a:p>
            <a:pPr lvl="1"/>
            <a:r>
              <a:rPr lang="zh-CN" altLang="en-US" dirty="0"/>
              <a:t>离群值检测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927043" y="1121500"/>
            <a:ext cx="2918912" cy="3940531"/>
          </a:xfrm>
          <a:prstGeom prst="rect">
            <a:avLst/>
          </a:prstGeom>
        </p:spPr>
      </p:pic>
      <p:sp>
        <p:nvSpPr>
          <p:cNvPr id="3" name="椭圆形标注 2"/>
          <p:cNvSpPr/>
          <p:nvPr/>
        </p:nvSpPr>
        <p:spPr>
          <a:xfrm>
            <a:off x="529935" y="3328555"/>
            <a:ext cx="2282537" cy="817418"/>
          </a:xfrm>
          <a:prstGeom prst="wedgeEllipseCallout">
            <a:avLst>
              <a:gd name="adj1" fmla="val 74959"/>
              <a:gd name="adj2" fmla="val -1800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高维数据降维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B7851C0-8251-4882-9B3D-C32D65E4CAE8}"/>
              </a:ext>
            </a:extLst>
          </p:cNvPr>
          <p:cNvSpPr/>
          <p:nvPr/>
        </p:nvSpPr>
        <p:spPr>
          <a:xfrm>
            <a:off x="2587171" y="1440416"/>
            <a:ext cx="2844800" cy="714955"/>
          </a:xfrm>
          <a:custGeom>
            <a:avLst/>
            <a:gdLst>
              <a:gd name="connsiteX0" fmla="*/ 0 w 2844800"/>
              <a:gd name="connsiteY0" fmla="*/ 315813 h 714955"/>
              <a:gd name="connsiteX1" fmla="*/ 1186543 w 2844800"/>
              <a:gd name="connsiteY1" fmla="*/ 127 h 714955"/>
              <a:gd name="connsiteX2" fmla="*/ 2369458 w 2844800"/>
              <a:gd name="connsiteY2" fmla="*/ 283155 h 714955"/>
              <a:gd name="connsiteX3" fmla="*/ 2844800 w 2844800"/>
              <a:gd name="connsiteY3" fmla="*/ 714955 h 71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4800" h="714955">
                <a:moveTo>
                  <a:pt x="0" y="315813"/>
                </a:moveTo>
                <a:cubicBezTo>
                  <a:pt x="395816" y="160691"/>
                  <a:pt x="791633" y="5570"/>
                  <a:pt x="1186543" y="127"/>
                </a:cubicBezTo>
                <a:cubicBezTo>
                  <a:pt x="1581453" y="-5316"/>
                  <a:pt x="2093082" y="164017"/>
                  <a:pt x="2369458" y="283155"/>
                </a:cubicBezTo>
                <a:cubicBezTo>
                  <a:pt x="2645834" y="402293"/>
                  <a:pt x="2745317" y="558624"/>
                  <a:pt x="2844800" y="714955"/>
                </a:cubicBezTo>
              </a:path>
            </a:pathLst>
          </a:custGeom>
          <a:noFill/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2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10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监督学习算法分类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4814780"/>
                  </p:ext>
                </p:extLst>
              </p:nvPr>
            </p:nvGraphicFramePr>
            <p:xfrm>
              <a:off x="1925707" y="1545636"/>
              <a:ext cx="5820022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66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01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63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669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sz="1400" dirty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线性函数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CRF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Ranking SVM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8580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叠加函数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(additive</a:t>
                          </a:r>
                          <a:r>
                            <a:rPr lang="en-US" altLang="zh-CN" sz="1400" b="1" baseline="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model)</a:t>
                          </a:r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4814780"/>
                  </p:ext>
                </p:extLst>
              </p:nvPr>
            </p:nvGraphicFramePr>
            <p:xfrm>
              <a:off x="1925707" y="1545636"/>
              <a:ext cx="5820022" cy="2263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666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801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163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6691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sz="1400" dirty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53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18" t="-103659" r="-301674" b="-314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CRF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Ranking SVM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400" kern="120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8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18" t="-224138" r="-301674" b="-42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/>
          <p:cNvSpPr/>
          <p:nvPr/>
        </p:nvSpPr>
        <p:spPr>
          <a:xfrm>
            <a:off x="4324580" y="103630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</a:t>
            </a:r>
          </a:p>
        </p:txBody>
      </p:sp>
      <p:sp>
        <p:nvSpPr>
          <p:cNvPr id="8" name="矩形 7"/>
          <p:cNvSpPr/>
          <p:nvPr/>
        </p:nvSpPr>
        <p:spPr>
          <a:xfrm>
            <a:off x="929966" y="2460720"/>
            <a:ext cx="808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模型函数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84279" y="3955018"/>
            <a:ext cx="4189835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本课程关注</a:t>
            </a:r>
            <a:endParaRPr lang="en-US" altLang="zh-CN" sz="2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二值</a:t>
            </a:r>
            <a:r>
              <a:rPr lang="en-US" altLang="zh-CN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zh-CN" altLang="en-US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分类 </a:t>
            </a:r>
            <a:r>
              <a:rPr lang="en-US" altLang="zh-CN" sz="21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(Binary) Classification</a:t>
            </a:r>
            <a:endParaRPr lang="zh-CN" altLang="en-US" sz="210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监督学习之分类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学习目标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zh-CN" altLang="en-US" i="1">
                        <a:latin typeface="Cambria Math" charset="0"/>
                      </a:rPr>
                      <m:t>：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训练数据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2"/>
                <a:endParaRPr lang="en-US" altLang="zh-CN" dirty="0"/>
              </a:p>
              <a:p>
                <a:pPr lvl="1"/>
                <a:r>
                  <a:rPr lang="zh-CN" altLang="en-US" dirty="0"/>
                  <a:t>学习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训练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过程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预测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测试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过程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给定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新数据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输出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𝑦</m:t>
                    </m:r>
                    <m:r>
                      <a:rPr lang="en-US" altLang="zh-CN" i="1" dirty="0">
                        <a:latin typeface="Cambria Math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𝑥</m:t>
                    </m:r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518290" y="1318967"/>
            <a:ext cx="2092745" cy="1890211"/>
            <a:chOff x="1709665" y="1700807"/>
            <a:chExt cx="2790327" cy="2520281"/>
          </a:xfrm>
        </p:grpSpPr>
        <p:sp>
          <p:nvSpPr>
            <p:cNvPr id="5" name="Oval 4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2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3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4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5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6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7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8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19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20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21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22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3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4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5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6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7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8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29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30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31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32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3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34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35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36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37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38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39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40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41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42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43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44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45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46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7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48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49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0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1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2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3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4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5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6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7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Oval 58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59"/>
          <p:cNvGrpSpPr/>
          <p:nvPr/>
        </p:nvGrpSpPr>
        <p:grpSpPr>
          <a:xfrm>
            <a:off x="6178573" y="1603442"/>
            <a:ext cx="1032390" cy="1137910"/>
            <a:chOff x="5292080" y="2196496"/>
            <a:chExt cx="1376520" cy="1517213"/>
          </a:xfrm>
        </p:grpSpPr>
        <p:sp>
          <p:nvSpPr>
            <p:cNvPr id="62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5" name="Group 83"/>
          <p:cNvGrpSpPr/>
          <p:nvPr/>
        </p:nvGrpSpPr>
        <p:grpSpPr>
          <a:xfrm>
            <a:off x="7224939" y="1588996"/>
            <a:ext cx="1032390" cy="1140414"/>
            <a:chOff x="7063410" y="2348864"/>
            <a:chExt cx="1376520" cy="1520552"/>
          </a:xfrm>
        </p:grpSpPr>
        <p:sp>
          <p:nvSpPr>
            <p:cNvPr id="86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cxnSp>
        <p:nvCxnSpPr>
          <p:cNvPr id="107" name="Curved Connector 105"/>
          <p:cNvCxnSpPr/>
          <p:nvPr/>
        </p:nvCxnSpPr>
        <p:spPr>
          <a:xfrm>
            <a:off x="5123593" y="1612845"/>
            <a:ext cx="1220486" cy="9570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Curved Connector 106"/>
          <p:cNvCxnSpPr/>
          <p:nvPr/>
        </p:nvCxnSpPr>
        <p:spPr>
          <a:xfrm rot="5400000">
            <a:off x="4189997" y="3145977"/>
            <a:ext cx="717127" cy="38140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Oval 107"/>
          <p:cNvSpPr>
            <a:spLocks noChangeAspect="1"/>
          </p:cNvSpPr>
          <p:nvPr/>
        </p:nvSpPr>
        <p:spPr>
          <a:xfrm>
            <a:off x="4213657" y="3842213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0" name="Down Arrow 108"/>
          <p:cNvSpPr/>
          <p:nvPr/>
        </p:nvSpPr>
        <p:spPr>
          <a:xfrm>
            <a:off x="7033490" y="2880559"/>
            <a:ext cx="378042" cy="54308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TextBox 109"/>
          <p:cNvSpPr txBox="1"/>
          <p:nvPr/>
        </p:nvSpPr>
        <p:spPr>
          <a:xfrm>
            <a:off x="5820571" y="3733246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7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7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7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2" name="Oval 110"/>
          <p:cNvSpPr>
            <a:spLocks noChangeAspect="1"/>
          </p:cNvSpPr>
          <p:nvPr/>
        </p:nvSpPr>
        <p:spPr>
          <a:xfrm>
            <a:off x="6265395" y="3853198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3" name="Oval 111"/>
          <p:cNvSpPr>
            <a:spLocks noChangeAspect="1"/>
          </p:cNvSpPr>
          <p:nvPr/>
        </p:nvSpPr>
        <p:spPr>
          <a:xfrm>
            <a:off x="8063000" y="3601079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4" name="Oval 112"/>
          <p:cNvSpPr>
            <a:spLocks noChangeAspect="1"/>
          </p:cNvSpPr>
          <p:nvPr/>
        </p:nvSpPr>
        <p:spPr>
          <a:xfrm>
            <a:off x="8095341" y="4139261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5" name="Straight Arrow Connector 113"/>
          <p:cNvCxnSpPr/>
          <p:nvPr/>
        </p:nvCxnSpPr>
        <p:spPr>
          <a:xfrm flipV="1">
            <a:off x="6851622" y="3733247"/>
            <a:ext cx="1135678" cy="253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4"/>
          <p:cNvCxnSpPr/>
          <p:nvPr/>
        </p:nvCxnSpPr>
        <p:spPr>
          <a:xfrm>
            <a:off x="6805455" y="4065771"/>
            <a:ext cx="1181844" cy="21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Down Arrow 115"/>
          <p:cNvSpPr/>
          <p:nvPr/>
        </p:nvSpPr>
        <p:spPr>
          <a:xfrm rot="16200000">
            <a:off x="5036308" y="3675669"/>
            <a:ext cx="378042" cy="64576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6"/>
          <p:cNvSpPr/>
          <p:nvPr/>
        </p:nvSpPr>
        <p:spPr>
          <a:xfrm>
            <a:off x="7390576" y="2935624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① 训练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9" name="Rectangle 117"/>
          <p:cNvSpPr/>
          <p:nvPr/>
        </p:nvSpPr>
        <p:spPr>
          <a:xfrm>
            <a:off x="4749879" y="3439421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② 预测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监督学习之分类</a:t>
            </a:r>
            <a:endParaRPr lang="en-US" altLang="zh-CN" dirty="0"/>
          </a:p>
          <a:p>
            <a:r>
              <a:rPr lang="zh-CN" altLang="en-US" dirty="0"/>
              <a:t>分类实例</a:t>
            </a:r>
            <a:endParaRPr lang="en-US" altLang="zh-CN" dirty="0"/>
          </a:p>
          <a:p>
            <a:pPr lvl="1"/>
            <a:r>
              <a:rPr lang="zh-CN" altLang="en-US" dirty="0"/>
              <a:t>训练集，</a:t>
            </a:r>
            <a:r>
              <a:rPr lang="en-US" altLang="zh-CN" dirty="0"/>
              <a:t>N</a:t>
            </a:r>
            <a:r>
              <a:rPr lang="zh-CN" altLang="en-US" dirty="0"/>
              <a:t>个观察样本</a:t>
            </a:r>
            <a:endParaRPr lang="en-US" altLang="zh-CN" dirty="0"/>
          </a:p>
          <a:p>
            <a:pPr lvl="1"/>
            <a:r>
              <a:rPr lang="zh-CN" altLang="en-US" dirty="0"/>
              <a:t>标注为</a:t>
            </a:r>
            <a:r>
              <a:rPr lang="zh-CN" altLang="en-US" dirty="0">
                <a:solidFill>
                  <a:srgbClr val="C00000"/>
                </a:solidFill>
              </a:rPr>
              <a:t>二分类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分类问题目的是估计函数</a:t>
            </a:r>
            <a:r>
              <a:rPr lang="en-US" altLang="zh-CN" i="1" dirty="0"/>
              <a:t>f(x)</a:t>
            </a:r>
            <a:r>
              <a:rPr lang="zh-CN" altLang="en-US" dirty="0"/>
              <a:t>，使得：</a:t>
            </a:r>
            <a:endParaRPr lang="en-US" altLang="zh-CN" dirty="0"/>
          </a:p>
          <a:p>
            <a:pPr lvl="2"/>
            <a:r>
              <a:rPr lang="en-US" altLang="zh-CN" i="1" dirty="0"/>
              <a:t>f(x</a:t>
            </a:r>
            <a:r>
              <a:rPr lang="en-US" altLang="zh-CN" i="1" baseline="-25000" dirty="0"/>
              <a:t>i</a:t>
            </a:r>
            <a:r>
              <a:rPr lang="en-US" altLang="zh-CN" i="1" dirty="0"/>
              <a:t>)=</a:t>
            </a:r>
            <a:r>
              <a:rPr lang="en-US" altLang="zh-CN" i="1" dirty="0" err="1"/>
              <a:t>y</a:t>
            </a:r>
            <a:r>
              <a:rPr lang="en-US" altLang="zh-CN" i="1" baseline="-25000" dirty="0" err="1"/>
              <a:t>i</a:t>
            </a:r>
            <a:endParaRPr lang="en-US" altLang="zh-CN" i="1" baseline="-25000" dirty="0"/>
          </a:p>
          <a:p>
            <a:pPr lvl="1"/>
            <a:endParaRPr lang="en-US" altLang="zh-CN" i="1" baseline="-25000" dirty="0"/>
          </a:p>
          <a:p>
            <a:pPr lvl="1"/>
            <a:r>
              <a:rPr lang="zh-CN" altLang="en-US" dirty="0"/>
              <a:t>学到</a:t>
            </a:r>
            <a:r>
              <a:rPr lang="zh-CN" altLang="en-US" dirty="0">
                <a:solidFill>
                  <a:srgbClr val="C00000"/>
                </a:solidFill>
              </a:rPr>
              <a:t>样本边界</a:t>
            </a:r>
            <a:r>
              <a:rPr lang="zh-CN" altLang="en-US" dirty="0"/>
              <a:t>很重要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485" y="2102686"/>
            <a:ext cx="2517037" cy="2456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65" y="2576862"/>
            <a:ext cx="4816444" cy="3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426527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监督学习之分类</a:t>
            </a:r>
            <a:endParaRPr lang="en-US" altLang="zh-CN" dirty="0"/>
          </a:p>
          <a:p>
            <a:pPr algn="just"/>
            <a:r>
              <a:rPr lang="zh-CN" altLang="en-US" dirty="0"/>
              <a:t>实例与思考：</a:t>
            </a:r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》(</a:t>
            </a:r>
            <a:r>
              <a:rPr lang="zh-CN" altLang="en-US" dirty="0"/>
              <a:t>周志华</a:t>
            </a:r>
            <a:r>
              <a:rPr lang="en-US" altLang="zh-CN" dirty="0"/>
              <a:t>)</a:t>
            </a:r>
            <a:r>
              <a:rPr lang="zh-CN" altLang="en-US" dirty="0"/>
              <a:t>上有关“挑西瓜”的例子</a:t>
            </a:r>
            <a:endParaRPr lang="en-US" altLang="zh-CN" dirty="0"/>
          </a:p>
          <a:p>
            <a:pPr algn="just"/>
            <a:r>
              <a:rPr lang="ja-JP" altLang="en-US" dirty="0">
                <a:latin typeface="Microsoft YaHei" charset="-122"/>
                <a:ea typeface="Microsoft YaHei" charset="-122"/>
              </a:rPr>
              <a:t>如何表示数据</a:t>
            </a:r>
            <a:endParaRPr lang="en-US" altLang="ja-JP" dirty="0">
              <a:latin typeface="Microsoft YaHei" charset="-122"/>
              <a:ea typeface="Microsoft YaHei" charset="-122"/>
            </a:endParaRPr>
          </a:p>
          <a:p>
            <a:pPr lvl="1" algn="just"/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数据集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(dataset)</a:t>
            </a:r>
            <a:endParaRPr lang="en-US" altLang="ja-JP" dirty="0">
              <a:latin typeface="Microsoft YaHei" charset="-122"/>
              <a:ea typeface="Microsoft YaHei" charset="-122"/>
            </a:endParaRPr>
          </a:p>
          <a:p>
            <a:pPr lvl="1" algn="just"/>
            <a:r>
              <a:rPr lang="ja-JP" altLang="en-US" dirty="0">
                <a:latin typeface="Microsoft YaHei" charset="-122"/>
                <a:ea typeface="Microsoft YaHei" charset="-122"/>
              </a:rPr>
              <a:t>每个西瓜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：</a:t>
            </a:r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示例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(instance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)</a:t>
            </a:r>
            <a:endParaRPr lang="en-US" altLang="ja-JP" dirty="0">
              <a:latin typeface="Microsoft YaHei" charset="-122"/>
              <a:ea typeface="Microsoft YaHei" charset="-122"/>
            </a:endParaRPr>
          </a:p>
          <a:p>
            <a:pPr lvl="1" algn="just"/>
            <a:r>
              <a:rPr lang="ja-JP" altLang="en-US" dirty="0">
                <a:latin typeface="Microsoft YaHei" charset="-122"/>
                <a:ea typeface="Microsoft YaHei" charset="-122"/>
              </a:rPr>
              <a:t>每个西瓜的特性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：</a:t>
            </a:r>
            <a:r>
              <a:rPr lang="ja-JP" altLang="en-US" dirty="0">
                <a:latin typeface="Microsoft YaHei" charset="-122"/>
                <a:ea typeface="Microsoft YaHei" charset="-122"/>
              </a:rPr>
              <a:t>特征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/</a:t>
            </a:r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属性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(feature)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/</a:t>
            </a:r>
            <a:r>
              <a:rPr lang="ja-JP" altLang="en-US" dirty="0">
                <a:latin typeface="Microsoft YaHei" charset="-122"/>
                <a:ea typeface="Microsoft YaHei" charset="-122"/>
              </a:rPr>
              <a:t>变量</a:t>
            </a:r>
            <a:endParaRPr lang="en-US" altLang="zh-CN" dirty="0">
              <a:latin typeface="Microsoft YaHei" charset="-122"/>
              <a:ea typeface="Microsoft YaHei" charset="-122"/>
            </a:endParaRPr>
          </a:p>
          <a:p>
            <a:pPr lvl="1" algn="just"/>
            <a:r>
              <a:rPr lang="ja-JP" altLang="en-US" dirty="0">
                <a:latin typeface="Microsoft YaHei" charset="-122"/>
                <a:ea typeface="Microsoft YaHei" charset="-122"/>
              </a:rPr>
              <a:t>每个示例也可以称为一个</a:t>
            </a:r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特征向量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(feature</a:t>
            </a:r>
            <a:r>
              <a:rPr lang="zh-CN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vector)</a:t>
            </a:r>
          </a:p>
          <a:p>
            <a:pPr lvl="1" algn="just"/>
            <a:r>
              <a:rPr lang="ja-JP" altLang="en-US" dirty="0">
                <a:latin typeface="Microsoft YaHei" charset="-122"/>
                <a:ea typeface="Microsoft YaHei" charset="-122"/>
              </a:rPr>
              <a:t>预测结果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：</a:t>
            </a:r>
            <a:r>
              <a:rPr lang="ja-JP" altLang="en-US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标签</a:t>
            </a:r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(label)</a:t>
            </a:r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A9F3CD3-49D5-A045-AD4E-A52419132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33366"/>
              </p:ext>
            </p:extLst>
          </p:nvPr>
        </p:nvGraphicFramePr>
        <p:xfrm>
          <a:off x="5233554" y="1450253"/>
          <a:ext cx="3642871" cy="27400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1141">
                  <a:extLst>
                    <a:ext uri="{9D8B030D-6E8A-4147-A177-3AD203B41FA5}">
                      <a16:colId xmlns:a16="http://schemas.microsoft.com/office/drawing/2014/main" val="632886774"/>
                    </a:ext>
                  </a:extLst>
                </a:gridCol>
                <a:gridCol w="713747">
                  <a:extLst>
                    <a:ext uri="{9D8B030D-6E8A-4147-A177-3AD203B41FA5}">
                      <a16:colId xmlns:a16="http://schemas.microsoft.com/office/drawing/2014/main" val="4201484527"/>
                    </a:ext>
                  </a:extLst>
                </a:gridCol>
                <a:gridCol w="713747">
                  <a:extLst>
                    <a:ext uri="{9D8B030D-6E8A-4147-A177-3AD203B41FA5}">
                      <a16:colId xmlns:a16="http://schemas.microsoft.com/office/drawing/2014/main" val="2548316713"/>
                    </a:ext>
                  </a:extLst>
                </a:gridCol>
                <a:gridCol w="616365">
                  <a:extLst>
                    <a:ext uri="{9D8B030D-6E8A-4147-A177-3AD203B41FA5}">
                      <a16:colId xmlns:a16="http://schemas.microsoft.com/office/drawing/2014/main" val="2313133299"/>
                    </a:ext>
                  </a:extLst>
                </a:gridCol>
                <a:gridCol w="587871">
                  <a:extLst>
                    <a:ext uri="{9D8B030D-6E8A-4147-A177-3AD203B41FA5}">
                      <a16:colId xmlns:a16="http://schemas.microsoft.com/office/drawing/2014/main" val="123375151"/>
                    </a:ext>
                  </a:extLst>
                </a:gridCol>
              </a:tblGrid>
              <a:tr h="45467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Instance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Label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9626899"/>
                  </a:ext>
                </a:extLst>
              </a:tr>
              <a:tr h="4666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色泽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根蒂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敲声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好瓜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4911303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青绿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蜷缩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浊响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413236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乌黑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蜷缩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浊响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976432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青绿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硬挺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清脆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55750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乌黑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稍蜷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沉闷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581919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C4EBD58-F083-488A-833D-B77F30FB58B7}"/>
              </a:ext>
            </a:extLst>
          </p:cNvPr>
          <p:cNvSpPr/>
          <p:nvPr/>
        </p:nvSpPr>
        <p:spPr>
          <a:xfrm>
            <a:off x="1059874" y="4643295"/>
            <a:ext cx="6272644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注意：和矩阵的特征值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</a:rPr>
              <a:t>eigenvalue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、特征向量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</a:rPr>
              <a:t>eigenvector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</a:rPr>
              <a:t>分开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B9DF846-024A-4BE2-AEDC-DC3BFC58A5A7}"/>
              </a:ext>
            </a:extLst>
          </p:cNvPr>
          <p:cNvSpPr/>
          <p:nvPr/>
        </p:nvSpPr>
        <p:spPr>
          <a:xfrm>
            <a:off x="5050971" y="2445657"/>
            <a:ext cx="3944258" cy="4136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934DB61-7CE1-4A25-B999-3AA10206AE05}"/>
              </a:ext>
            </a:extLst>
          </p:cNvPr>
          <p:cNvSpPr/>
          <p:nvPr/>
        </p:nvSpPr>
        <p:spPr>
          <a:xfrm>
            <a:off x="6212114" y="1237343"/>
            <a:ext cx="2028372" cy="30842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124F948-C4C3-4251-B36C-5EB445C1E040}"/>
              </a:ext>
            </a:extLst>
          </p:cNvPr>
          <p:cNvSpPr/>
          <p:nvPr/>
        </p:nvSpPr>
        <p:spPr>
          <a:xfrm>
            <a:off x="8305800" y="1237343"/>
            <a:ext cx="624114" cy="305162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3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监督学习之分类</a:t>
            </a:r>
            <a:endParaRPr lang="en-US" altLang="zh-CN" dirty="0"/>
          </a:p>
          <a:p>
            <a:pPr algn="just"/>
            <a:r>
              <a:rPr lang="zh-CN" altLang="en-US" dirty="0"/>
              <a:t>实例与思考：</a:t>
            </a:r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》(</a:t>
            </a:r>
            <a:r>
              <a:rPr lang="zh-CN" altLang="en-US" dirty="0"/>
              <a:t>周志华</a:t>
            </a:r>
            <a:r>
              <a:rPr lang="en-US" altLang="zh-CN" dirty="0"/>
              <a:t>)</a:t>
            </a:r>
            <a:r>
              <a:rPr lang="zh-CN" altLang="en-US" dirty="0"/>
              <a:t>上有关“挑西瓜”的例子</a:t>
            </a:r>
            <a:endParaRPr lang="en-US" altLang="zh-CN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3EFF9301-82B3-384F-B4DC-2545F7E10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556658"/>
              </p:ext>
            </p:extLst>
          </p:nvPr>
        </p:nvGraphicFramePr>
        <p:xfrm>
          <a:off x="312534" y="1703979"/>
          <a:ext cx="3861149" cy="27400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1728">
                  <a:extLst>
                    <a:ext uri="{9D8B030D-6E8A-4147-A177-3AD203B41FA5}">
                      <a16:colId xmlns:a16="http://schemas.microsoft.com/office/drawing/2014/main" val="632886774"/>
                    </a:ext>
                  </a:extLst>
                </a:gridCol>
                <a:gridCol w="756514">
                  <a:extLst>
                    <a:ext uri="{9D8B030D-6E8A-4147-A177-3AD203B41FA5}">
                      <a16:colId xmlns:a16="http://schemas.microsoft.com/office/drawing/2014/main" val="4201484527"/>
                    </a:ext>
                  </a:extLst>
                </a:gridCol>
                <a:gridCol w="756514">
                  <a:extLst>
                    <a:ext uri="{9D8B030D-6E8A-4147-A177-3AD203B41FA5}">
                      <a16:colId xmlns:a16="http://schemas.microsoft.com/office/drawing/2014/main" val="2548316713"/>
                    </a:ext>
                  </a:extLst>
                </a:gridCol>
                <a:gridCol w="653297">
                  <a:extLst>
                    <a:ext uri="{9D8B030D-6E8A-4147-A177-3AD203B41FA5}">
                      <a16:colId xmlns:a16="http://schemas.microsoft.com/office/drawing/2014/main" val="2313133299"/>
                    </a:ext>
                  </a:extLst>
                </a:gridCol>
                <a:gridCol w="623096">
                  <a:extLst>
                    <a:ext uri="{9D8B030D-6E8A-4147-A177-3AD203B41FA5}">
                      <a16:colId xmlns:a16="http://schemas.microsoft.com/office/drawing/2014/main" val="123375151"/>
                    </a:ext>
                  </a:extLst>
                </a:gridCol>
              </a:tblGrid>
              <a:tr h="454670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Instance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Label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9626899"/>
                  </a:ext>
                </a:extLst>
              </a:tr>
              <a:tr h="4666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色泽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根蒂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敲声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好瓜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64911303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青绿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蜷缩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浊响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413236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乌黑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蜷缩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浊响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是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5976432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ja-JP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青绿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硬挺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清脆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055750"/>
                  </a:ext>
                </a:extLst>
              </a:tr>
              <a:tr h="454670"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西瓜</a:t>
                      </a:r>
                      <a:r>
                        <a:rPr lang="en-US" altLang="ja-JP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乌黑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稍蜷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沉闷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否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581919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 noChangeArrowheads="1"/>
          </p:cNvSpPr>
          <p:nvPr/>
        </p:nvSpPr>
        <p:spPr>
          <a:xfrm>
            <a:off x="4790412" y="2042261"/>
            <a:ext cx="4030663" cy="1944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latin typeface="Microsoft YaHei" charset="-122"/>
                <a:ea typeface="Microsoft YaHei" charset="-122"/>
              </a:rPr>
              <a:t>示例</a:t>
            </a:r>
            <a:r>
              <a:rPr lang="en-US" altLang="zh-CN" dirty="0">
                <a:latin typeface="Microsoft YaHei" charset="-122"/>
                <a:ea typeface="Microsoft YaHei" charset="-122"/>
              </a:rPr>
              <a:t>=</a:t>
            </a:r>
            <a:r>
              <a:rPr lang="ja-JP" altLang="en-US" dirty="0">
                <a:latin typeface="Microsoft YaHei" charset="-122"/>
                <a:ea typeface="Microsoft YaHei" charset="-122"/>
              </a:rPr>
              <a:t>特征向量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sym typeface="Wingdings" charset="2"/>
              </a:rPr>
              <a:t>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 </a:t>
            </a:r>
            <a:r>
              <a:rPr lang="ja-JP" altLang="en-US" dirty="0">
                <a:latin typeface="Microsoft YaHei" charset="-122"/>
                <a:ea typeface="Microsoft YaHei" charset="-122"/>
              </a:rPr>
              <a:t>标记</a:t>
            </a:r>
            <a:endParaRPr lang="en-US" altLang="ja-JP" dirty="0">
              <a:latin typeface="Microsoft YaHei" charset="-122"/>
              <a:ea typeface="Microsoft YaHei" charset="-122"/>
            </a:endParaRPr>
          </a:p>
          <a:p>
            <a:r>
              <a:rPr lang="en-US" altLang="zh-CN" b="1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="1" baseline="-25000" dirty="0">
                <a:latin typeface="Times New Roman" charset="0"/>
                <a:ea typeface="黑体" charset="-122"/>
              </a:rPr>
              <a:t>1</a:t>
            </a:r>
            <a:r>
              <a:rPr lang="zh-CN" altLang="en-US" b="1" baseline="-25000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=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(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11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12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13</a:t>
            </a:r>
            <a:r>
              <a:rPr lang="en-US" altLang="zh-CN" dirty="0">
                <a:latin typeface="Times New Roman" charset="0"/>
                <a:ea typeface="黑体" charset="-122"/>
              </a:rPr>
              <a:t>)</a:t>
            </a:r>
            <a:r>
              <a:rPr lang="zh-CN" altLang="en-US" dirty="0">
                <a:latin typeface="Times New Roman" charset="0"/>
                <a:ea typeface="黑体" charset="-122"/>
              </a:rPr>
              <a:t>       </a:t>
            </a:r>
            <a:r>
              <a:rPr lang="en-US" altLang="zh-CN" i="1" dirty="0">
                <a:latin typeface="Times New Roman" charset="0"/>
                <a:ea typeface="黑体" charset="-122"/>
              </a:rPr>
              <a:t>y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1</a:t>
            </a:r>
          </a:p>
          <a:p>
            <a:r>
              <a:rPr lang="en-US" altLang="zh-CN" b="1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="1" i="1" baseline="-25000" dirty="0">
                <a:latin typeface="Times New Roman" charset="0"/>
                <a:ea typeface="黑体" charset="-122"/>
              </a:rPr>
              <a:t>2</a:t>
            </a:r>
            <a:r>
              <a:rPr lang="zh-CN" altLang="en-US" b="1" baseline="-25000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=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(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dirty="0">
                <a:latin typeface="Times New Roman" charset="0"/>
                <a:ea typeface="黑体" charset="-122"/>
              </a:rPr>
              <a:t>)</a:t>
            </a:r>
            <a:r>
              <a:rPr lang="zh-CN" altLang="en-US" dirty="0">
                <a:latin typeface="Times New Roman" charset="0"/>
                <a:ea typeface="黑体" charset="-122"/>
              </a:rPr>
              <a:t>       </a:t>
            </a:r>
            <a:r>
              <a:rPr lang="en-US" altLang="zh-CN" i="1" dirty="0">
                <a:latin typeface="Times New Roman" charset="0"/>
                <a:ea typeface="黑体" charset="-122"/>
              </a:rPr>
              <a:t>y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2</a:t>
            </a:r>
            <a:endParaRPr lang="en-US" altLang="zh-CN" dirty="0">
              <a:latin typeface="Times New Roman" charset="0"/>
              <a:ea typeface="黑体" charset="-122"/>
            </a:endParaRPr>
          </a:p>
          <a:p>
            <a:r>
              <a:rPr lang="en-US" altLang="zh-CN" b="1" i="1" dirty="0">
                <a:latin typeface="Times New Roman" charset="0"/>
                <a:ea typeface="黑体" charset="-122"/>
              </a:rPr>
              <a:t>x</a:t>
            </a:r>
            <a:r>
              <a:rPr lang="en-US" altLang="zh-CN" b="1" i="1" baseline="-25000" dirty="0">
                <a:latin typeface="Times New Roman" charset="0"/>
                <a:ea typeface="黑体" charset="-122"/>
              </a:rPr>
              <a:t>3</a:t>
            </a:r>
            <a:r>
              <a:rPr lang="zh-CN" altLang="en-US" b="1" baseline="-25000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=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dirty="0">
                <a:latin typeface="Times New Roman" charset="0"/>
                <a:ea typeface="黑体" charset="-122"/>
              </a:rPr>
              <a:t>(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1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2</a:t>
            </a:r>
            <a:r>
              <a:rPr lang="en-US" altLang="zh-CN" dirty="0">
                <a:latin typeface="Times New Roman" charset="0"/>
                <a:ea typeface="黑体" charset="-122"/>
              </a:rPr>
              <a:t>,</a:t>
            </a:r>
            <a:r>
              <a:rPr lang="zh-CN" altLang="en-US" dirty="0">
                <a:latin typeface="Times New Roman" charset="0"/>
                <a:ea typeface="黑体" charset="-122"/>
              </a:rPr>
              <a:t> </a:t>
            </a:r>
            <a:r>
              <a:rPr lang="en-US" altLang="zh-CN" i="1" dirty="0">
                <a:latin typeface="Times New Roman" charset="0"/>
                <a:ea typeface="黑体" charset="-122"/>
              </a:rPr>
              <a:t>x</a:t>
            </a:r>
            <a:r>
              <a:rPr lang="en-US" altLang="zh-CN" i="1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3</a:t>
            </a:r>
            <a:r>
              <a:rPr lang="en-US" altLang="zh-CN" dirty="0">
                <a:latin typeface="Times New Roman" charset="0"/>
                <a:ea typeface="黑体" charset="-122"/>
              </a:rPr>
              <a:t>) </a:t>
            </a:r>
            <a:r>
              <a:rPr lang="zh-CN" altLang="en-US" dirty="0">
                <a:latin typeface="Times New Roman" charset="0"/>
                <a:ea typeface="黑体" charset="-122"/>
              </a:rPr>
              <a:t>      </a:t>
            </a:r>
            <a:r>
              <a:rPr lang="en-US" altLang="zh-CN" i="1" dirty="0">
                <a:latin typeface="Times New Roman" charset="0"/>
                <a:ea typeface="黑体" charset="-122"/>
              </a:rPr>
              <a:t>y</a:t>
            </a:r>
            <a:r>
              <a:rPr lang="en-US" altLang="zh-CN" baseline="-25000" dirty="0">
                <a:latin typeface="Times New Roman" charset="0"/>
                <a:ea typeface="黑体" charset="-122"/>
              </a:rPr>
              <a:t>3</a:t>
            </a:r>
            <a:endParaRPr lang="en-US" altLang="zh-CN" dirty="0">
              <a:latin typeface="Times New Roman" charset="0"/>
              <a:ea typeface="黑体" charset="-122"/>
            </a:endParaRPr>
          </a:p>
          <a:p>
            <a:endParaRPr lang="en-US" altLang="en-US" dirty="0">
              <a:latin typeface="黑体" charset="-122"/>
              <a:ea typeface="黑体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DB5D7E-8444-0E47-9765-13E2C6100350}"/>
              </a:ext>
            </a:extLst>
          </p:cNvPr>
          <p:cNvSpPr txBox="1">
            <a:spLocks/>
          </p:cNvSpPr>
          <p:nvPr/>
        </p:nvSpPr>
        <p:spPr bwMode="auto">
          <a:xfrm>
            <a:off x="4920253" y="1534261"/>
            <a:ext cx="3525838" cy="50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ja-JP" altLang="en-US" b="0" kern="0" dirty="0">
                <a:solidFill>
                  <a:srgbClr val="C00000"/>
                </a:solidFill>
              </a:rPr>
              <a:t>训练集</a:t>
            </a:r>
            <a:endParaRPr lang="en-US" b="0" kern="0" dirty="0">
              <a:solidFill>
                <a:srgbClr val="C0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920253" y="3694380"/>
            <a:ext cx="29527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黑体" charset="-122"/>
                <a:ea typeface="黑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华文新魏" charset="-122"/>
                <a:ea typeface="华文新魏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楷体_GB2312" charset="0"/>
                <a:ea typeface="楷体_GB2312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buFontTx/>
              <a:buNone/>
            </a:pPr>
            <a:r>
              <a:rPr lang="ja-JP" altLang="en-US" b="0">
                <a:solidFill>
                  <a:srgbClr val="C00000"/>
                </a:solidFill>
              </a:rPr>
              <a:t>测试集</a:t>
            </a:r>
            <a:endParaRPr lang="en-US" altLang="en-US" b="0" dirty="0">
              <a:solidFill>
                <a:srgbClr val="C00000"/>
              </a:solidFill>
            </a:endParaRPr>
          </a:p>
        </p:txBody>
      </p:sp>
      <p:pic>
        <p:nvPicPr>
          <p:cNvPr id="8" name="Picture 14"/>
          <p:cNvPicPr>
            <a:picLocks noChangeAspect="1"/>
          </p:cNvPicPr>
          <p:nvPr/>
        </p:nvPicPr>
        <p:blipFill rotWithShape="1">
          <a:blip r:embed="rId2"/>
          <a:srcRect t="26336" b="29100"/>
          <a:stretch/>
        </p:blipFill>
        <p:spPr>
          <a:xfrm>
            <a:off x="4920253" y="4035137"/>
            <a:ext cx="4025900" cy="8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41218" y="2059978"/>
            <a:ext cx="6828278" cy="28481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监督学习之分类</a:t>
            </a:r>
            <a:endParaRPr lang="en-US" altLang="zh-CN" dirty="0"/>
          </a:p>
          <a:p>
            <a:pPr algn="just"/>
            <a:r>
              <a:rPr lang="zh-CN" altLang="en-US" dirty="0"/>
              <a:t>实例与思考：</a:t>
            </a:r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》(</a:t>
            </a:r>
            <a:r>
              <a:rPr lang="zh-CN" altLang="en-US" dirty="0"/>
              <a:t>周志华</a:t>
            </a:r>
            <a:r>
              <a:rPr lang="en-US" altLang="zh-CN" dirty="0"/>
              <a:t>)</a:t>
            </a:r>
            <a:r>
              <a:rPr lang="zh-CN" altLang="en-US" dirty="0"/>
              <a:t>上有关“挑西瓜”的例子</a:t>
            </a:r>
            <a:endParaRPr lang="en-US" altLang="zh-CN" dirty="0"/>
          </a:p>
          <a:p>
            <a:pPr algn="just"/>
            <a:r>
              <a:rPr lang="zh-CN" altLang="en-US" kern="0" dirty="0">
                <a:solidFill>
                  <a:srgbClr val="C00000"/>
                </a:solidFill>
              </a:rPr>
              <a:t>模型构建</a:t>
            </a:r>
            <a:r>
              <a:rPr lang="zh-CN" altLang="en-US" dirty="0"/>
              <a:t>：可以采用线性模型</a:t>
            </a:r>
            <a:endParaRPr lang="en-US" altLang="zh-CN" dirty="0"/>
          </a:p>
          <a:p>
            <a:pPr algn="just"/>
            <a:endParaRPr lang="en-US" altLang="zh-CN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E00B0A-0E4A-46D3-9F21-E1A9CA016856}"/>
              </a:ext>
            </a:extLst>
          </p:cNvPr>
          <p:cNvSpPr/>
          <p:nvPr/>
        </p:nvSpPr>
        <p:spPr>
          <a:xfrm>
            <a:off x="3904420" y="3618759"/>
            <a:ext cx="1831361" cy="67180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6FBBC65D-3ECD-46DB-81A7-9DE8E50675E1}"/>
              </a:ext>
            </a:extLst>
          </p:cNvPr>
          <p:cNvSpPr/>
          <p:nvPr/>
        </p:nvSpPr>
        <p:spPr>
          <a:xfrm>
            <a:off x="6883400" y="4143829"/>
            <a:ext cx="1767114" cy="671802"/>
          </a:xfrm>
          <a:prstGeom prst="wedgeRoundRectCallout">
            <a:avLst>
              <a:gd name="adj1" fmla="val -82990"/>
              <a:gd name="adj2" fmla="val 794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把新的</a:t>
            </a:r>
            <a:r>
              <a:rPr lang="en-US" altLang="zh-CN" dirty="0">
                <a:solidFill>
                  <a:sysClr val="windowText" lastClr="000000"/>
                </a:solidFill>
              </a:rPr>
              <a:t>x</a:t>
            </a:r>
            <a:r>
              <a:rPr lang="zh-CN" altLang="en-US" dirty="0">
                <a:solidFill>
                  <a:sysClr val="windowText" lastClr="000000"/>
                </a:solidFill>
              </a:rPr>
              <a:t>输入模型进行预测</a:t>
            </a:r>
          </a:p>
        </p:txBody>
      </p:sp>
    </p:spTree>
    <p:extLst>
      <p:ext uri="{BB962C8B-B14F-4D97-AF65-F5344CB8AC3E}">
        <p14:creationId xmlns:p14="http://schemas.microsoft.com/office/powerpoint/2010/main" val="4085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监督学习概览</a:t>
            </a:r>
            <a:endParaRPr lang="en-US" altLang="zh-CN" dirty="0"/>
          </a:p>
          <a:p>
            <a:pPr lvl="1"/>
            <a:r>
              <a:rPr lang="zh-CN" altLang="en-US" dirty="0"/>
              <a:t>提出问题</a:t>
            </a:r>
            <a:r>
              <a:rPr lang="en-US" altLang="zh-CN" dirty="0"/>
              <a:t>(Question)</a:t>
            </a:r>
          </a:p>
          <a:p>
            <a:pPr lvl="1"/>
            <a:r>
              <a:rPr lang="zh-CN" altLang="en-US" dirty="0"/>
              <a:t>准备数据</a:t>
            </a:r>
            <a:r>
              <a:rPr lang="en-US" altLang="zh-CN" dirty="0"/>
              <a:t>(Input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</a:p>
          <a:p>
            <a:pPr lvl="1"/>
            <a:r>
              <a:rPr lang="zh-CN" altLang="en-US" dirty="0"/>
              <a:t>选择特征</a:t>
            </a:r>
            <a:r>
              <a:rPr lang="en-US" altLang="zh-CN" dirty="0"/>
              <a:t>(Features)</a:t>
            </a:r>
          </a:p>
          <a:p>
            <a:pPr lvl="1"/>
            <a:r>
              <a:rPr lang="zh-CN" altLang="en-US" dirty="0"/>
              <a:t>标注数据</a:t>
            </a:r>
            <a:r>
              <a:rPr lang="en-US" altLang="zh-CN" dirty="0"/>
              <a:t>(Labels)</a:t>
            </a:r>
          </a:p>
          <a:p>
            <a:pPr lvl="1"/>
            <a:r>
              <a:rPr lang="zh-CN" altLang="en-US" dirty="0"/>
              <a:t>学习算法</a:t>
            </a:r>
            <a:r>
              <a:rPr lang="en-US" altLang="zh-CN" dirty="0"/>
              <a:t>(Algorithm)</a:t>
            </a:r>
          </a:p>
          <a:p>
            <a:pPr lvl="1"/>
            <a:r>
              <a:rPr lang="zh-CN" altLang="en-US" dirty="0"/>
              <a:t>评价模型</a:t>
            </a:r>
            <a:r>
              <a:rPr lang="en-US" altLang="zh-CN" dirty="0"/>
              <a:t>(Evaluation)</a:t>
            </a:r>
          </a:p>
          <a:p>
            <a:pPr lvl="1"/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14" y="1203476"/>
            <a:ext cx="3066833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b="1" dirty="0">
                <a:solidFill>
                  <a:srgbClr val="0000CC"/>
                </a:solidFill>
              </a:rPr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Evaluation</a:t>
            </a:r>
          </a:p>
          <a:p>
            <a:r>
              <a:rPr lang="zh-CN" altLang="en-US" dirty="0"/>
              <a:t>虚假信息</a:t>
            </a:r>
            <a:r>
              <a:rPr lang="en-US" altLang="zh-CN" dirty="0"/>
              <a:t>(Misinformation)</a:t>
            </a:r>
            <a:r>
              <a:rPr lang="zh-CN" altLang="en-US" dirty="0"/>
              <a:t>检测</a:t>
            </a:r>
            <a:endParaRPr lang="en-US" altLang="zh-CN" dirty="0"/>
          </a:p>
          <a:p>
            <a:pPr lvl="1"/>
            <a:r>
              <a:rPr lang="zh-CN" altLang="en-US" dirty="0"/>
              <a:t>问题定义应明确而具体</a:t>
            </a:r>
            <a:endParaRPr lang="en-US" altLang="zh-CN" dirty="0"/>
          </a:p>
          <a:p>
            <a:endParaRPr kumimoji="1" lang="en-US" altLang="zh-CN" dirty="0"/>
          </a:p>
        </p:txBody>
      </p:sp>
      <p:grpSp>
        <p:nvGrpSpPr>
          <p:cNvPr id="5" name="Group 117"/>
          <p:cNvGrpSpPr/>
          <p:nvPr/>
        </p:nvGrpSpPr>
        <p:grpSpPr>
          <a:xfrm>
            <a:off x="2361436" y="2315841"/>
            <a:ext cx="2092745" cy="1890211"/>
            <a:chOff x="1709665" y="1700807"/>
            <a:chExt cx="2790327" cy="2520281"/>
          </a:xfrm>
        </p:grpSpPr>
        <p:sp>
          <p:nvSpPr>
            <p:cNvPr id="7" name="Oval 118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119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120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121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122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123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Oval 124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25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26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27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28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29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30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31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132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133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134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135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136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137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138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139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140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141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142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143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144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145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146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147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148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149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150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151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152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153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154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155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156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157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158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159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160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161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162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163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164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165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166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167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168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169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170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Oval 171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1" name="Oval 172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2" name="Group 173"/>
          <p:cNvGrpSpPr/>
          <p:nvPr/>
        </p:nvGrpSpPr>
        <p:grpSpPr>
          <a:xfrm>
            <a:off x="5399761" y="2546310"/>
            <a:ext cx="1032390" cy="1137910"/>
            <a:chOff x="5292080" y="2196496"/>
            <a:chExt cx="1376520" cy="1517213"/>
          </a:xfrm>
        </p:grpSpPr>
        <p:sp>
          <p:nvSpPr>
            <p:cNvPr id="63" name="Oval 174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175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176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177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178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179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180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181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182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183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184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185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186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187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188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189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190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191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192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193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194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195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5" name="Oval 196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6" name="Group 197"/>
          <p:cNvGrpSpPr/>
          <p:nvPr/>
        </p:nvGrpSpPr>
        <p:grpSpPr>
          <a:xfrm>
            <a:off x="6446127" y="2531865"/>
            <a:ext cx="1032390" cy="1140414"/>
            <a:chOff x="7063410" y="2348864"/>
            <a:chExt cx="1376520" cy="1520552"/>
          </a:xfrm>
        </p:grpSpPr>
        <p:sp>
          <p:nvSpPr>
            <p:cNvPr id="87" name="Oval 198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199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200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201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202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203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204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205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206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207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208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209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210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211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212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213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214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215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216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217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7" name="Oval 218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08" name="Rectangle 219"/>
          <p:cNvSpPr/>
          <p:nvPr/>
        </p:nvSpPr>
        <p:spPr>
          <a:xfrm>
            <a:off x="2449859" y="4316452"/>
            <a:ext cx="19159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用户在社交媒体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发布的信息，如微博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" name="Rectangle 220"/>
          <p:cNvSpPr/>
          <p:nvPr/>
        </p:nvSpPr>
        <p:spPr>
          <a:xfrm>
            <a:off x="5993538" y="2069765"/>
            <a:ext cx="7617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10" name="TextBox 221"/>
          <p:cNvSpPr txBox="1"/>
          <p:nvPr/>
        </p:nvSpPr>
        <p:spPr>
          <a:xfrm>
            <a:off x="5006997" y="4137672"/>
            <a:ext cx="8435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1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1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1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1" name="Oval 222"/>
          <p:cNvSpPr>
            <a:spLocks noChangeAspect="1"/>
          </p:cNvSpPr>
          <p:nvPr/>
        </p:nvSpPr>
        <p:spPr>
          <a:xfrm>
            <a:off x="5374646" y="4257624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2" name="Oval 223"/>
          <p:cNvSpPr>
            <a:spLocks noChangeAspect="1"/>
          </p:cNvSpPr>
          <p:nvPr/>
        </p:nvSpPr>
        <p:spPr>
          <a:xfrm>
            <a:off x="6779207" y="4056433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3" name="Oval 224"/>
          <p:cNvSpPr>
            <a:spLocks noChangeAspect="1"/>
          </p:cNvSpPr>
          <p:nvPr/>
        </p:nvSpPr>
        <p:spPr>
          <a:xfrm>
            <a:off x="6780381" y="4380285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4" name="Straight Arrow Connector 225"/>
          <p:cNvCxnSpPr/>
          <p:nvPr/>
        </p:nvCxnSpPr>
        <p:spPr>
          <a:xfrm flipV="1">
            <a:off x="5871114" y="4181774"/>
            <a:ext cx="766644" cy="131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226"/>
          <p:cNvCxnSpPr/>
          <p:nvPr/>
        </p:nvCxnSpPr>
        <p:spPr>
          <a:xfrm>
            <a:off x="5871115" y="4403795"/>
            <a:ext cx="780620" cy="71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ectangle 227"/>
          <p:cNvSpPr/>
          <p:nvPr/>
        </p:nvSpPr>
        <p:spPr>
          <a:xfrm>
            <a:off x="7014218" y="4015332"/>
            <a:ext cx="7889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: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虚假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Rectangle 228"/>
          <p:cNvSpPr/>
          <p:nvPr/>
        </p:nvSpPr>
        <p:spPr>
          <a:xfrm>
            <a:off x="7030018" y="4338244"/>
            <a:ext cx="7889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: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真实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机器学习概述</a:t>
            </a:r>
            <a:endParaRPr lang="en-US" altLang="zh-CN" dirty="0"/>
          </a:p>
          <a:p>
            <a:pPr lvl="1"/>
            <a:r>
              <a:rPr lang="zh-CN" altLang="en-US" dirty="0"/>
              <a:t>推荐教材</a:t>
            </a:r>
            <a:endParaRPr lang="en-US" dirty="0"/>
          </a:p>
        </p:txBody>
      </p:sp>
      <p:pic>
        <p:nvPicPr>
          <p:cNvPr id="7" name="Picture 2" descr="https://images-na.ssl-images-amazon.com/images/I/61FKyOeM7KL._SX368_BO1,204,203,200_.jpg">
            <a:extLst>
              <a:ext uri="{FF2B5EF4-FFF2-40B4-BE49-F238E27FC236}">
                <a16:creationId xmlns:a16="http://schemas.microsoft.com/office/drawing/2014/main" id="{61C53BB6-3ECC-1042-82FF-D28B3525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30" y="1784993"/>
            <a:ext cx="1967345" cy="2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7" t="6258" r="12825"/>
          <a:stretch/>
        </p:blipFill>
        <p:spPr>
          <a:xfrm>
            <a:off x="3085523" y="1784992"/>
            <a:ext cx="2759914" cy="2653257"/>
          </a:xfrm>
          <a:prstGeom prst="rect">
            <a:avLst/>
          </a:prstGeom>
        </p:spPr>
      </p:pic>
      <p:pic>
        <p:nvPicPr>
          <p:cNvPr id="9" name="Picture 2" descr="统计学习方法（第2版）">
            <a:extLst>
              <a:ext uri="{FF2B5EF4-FFF2-40B4-BE49-F238E27FC236}">
                <a16:creationId xmlns:a16="http://schemas.microsoft.com/office/drawing/2014/main" id="{40585999-D8B2-4514-B5E5-9E48FB976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256" y="1860438"/>
            <a:ext cx="2577811" cy="257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9D290E3-13CA-437C-884C-36C986540A3F}"/>
              </a:ext>
            </a:extLst>
          </p:cNvPr>
          <p:cNvSpPr/>
          <p:nvPr/>
        </p:nvSpPr>
        <p:spPr>
          <a:xfrm>
            <a:off x="6732481" y="450111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建议研究生使用</a:t>
            </a:r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Evaluation</a:t>
            </a:r>
          </a:p>
          <a:p>
            <a:pPr lvl="1"/>
            <a:r>
              <a:rPr lang="zh-CN" altLang="en-US" dirty="0"/>
              <a:t>准备虚假信息检测的数据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>
              <a:sym typeface="Wingdings"/>
            </a:endParaRPr>
          </a:p>
          <a:p>
            <a:endParaRPr kumimoji="1" lang="en-US" altLang="zh-CN" dirty="0"/>
          </a:p>
        </p:txBody>
      </p:sp>
      <p:pic>
        <p:nvPicPr>
          <p:cNvPr id="6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359" y="1746237"/>
            <a:ext cx="4954988" cy="29638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1691" y="2513889"/>
            <a:ext cx="3665652" cy="1999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原始数据获取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300" dirty="0"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  <a:r>
              <a:rPr lang="en-US" altLang="zh-CN" sz="1300" dirty="0">
                <a:latin typeface="Calibri" charset="0"/>
                <a:ea typeface="Calibri" charset="0"/>
                <a:cs typeface="Calibri" charset="0"/>
              </a:rPr>
              <a:t>Twitter</a:t>
            </a:r>
            <a:r>
              <a:rPr lang="zh-CN" altLang="en-US" sz="13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300" dirty="0">
                <a:latin typeface="Calibri" charset="0"/>
                <a:ea typeface="Calibri" charset="0"/>
                <a:cs typeface="Calibri" charset="0"/>
              </a:rPr>
              <a:t>API</a:t>
            </a:r>
            <a:r>
              <a:rPr lang="zh-CN" altLang="en-US" sz="1300" dirty="0">
                <a:latin typeface="Microsoft YaHei" charset="-122"/>
                <a:ea typeface="Microsoft YaHei" charset="-122"/>
                <a:cs typeface="Microsoft YaHei" charset="-122"/>
              </a:rPr>
              <a:t>获取数据</a:t>
            </a:r>
            <a:endParaRPr lang="en-US" altLang="zh-CN" sz="13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数据标注</a:t>
            </a:r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 algn="just">
              <a:lnSpc>
                <a:spcPct val="150000"/>
              </a:lnSpc>
            </a:pPr>
            <a:r>
              <a:rPr lang="zh-CN" altLang="en-US" sz="1300" dirty="0">
                <a:latin typeface="Microsoft YaHei" charset="-122"/>
                <a:ea typeface="Microsoft YaHei" charset="-122"/>
                <a:cs typeface="Microsoft YaHei" charset="-122"/>
              </a:rPr>
              <a:t>通过人工标注，为收集到的每条</a:t>
            </a:r>
            <a:r>
              <a:rPr lang="en-US" altLang="zh-CN" sz="1300" dirty="0">
                <a:latin typeface="Calibri" charset="0"/>
                <a:ea typeface="Calibri" charset="0"/>
                <a:cs typeface="Calibri" charset="0"/>
              </a:rPr>
              <a:t>tweet</a:t>
            </a:r>
            <a:r>
              <a:rPr lang="zh-CN" altLang="en-US" sz="1300" dirty="0">
                <a:latin typeface="Microsoft YaHei" charset="-122"/>
                <a:ea typeface="Microsoft YaHei" charset="-122"/>
                <a:cs typeface="Microsoft YaHei" charset="-122"/>
              </a:rPr>
              <a:t>打标签：</a:t>
            </a:r>
            <a:r>
              <a:rPr lang="en-US" altLang="zh-CN" sz="13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300" dirty="0">
                <a:latin typeface="Microsoft YaHei" charset="-122"/>
                <a:ea typeface="Microsoft YaHei" charset="-122"/>
                <a:cs typeface="Microsoft YaHei" charset="-122"/>
              </a:rPr>
              <a:t>为虚假信息；</a:t>
            </a:r>
            <a:r>
              <a:rPr lang="en-US" altLang="zh-CN" sz="1300" dirty="0">
                <a:latin typeface="Calibri" charset="0"/>
                <a:ea typeface="Calibri" charset="0"/>
                <a:cs typeface="Calibri" charset="0"/>
              </a:rPr>
              <a:t>0</a:t>
            </a:r>
            <a:r>
              <a:rPr lang="zh-CN" altLang="en-US" sz="1300" dirty="0">
                <a:latin typeface="Microsoft YaHei" charset="-122"/>
                <a:ea typeface="Microsoft YaHei" charset="-122"/>
                <a:cs typeface="Microsoft YaHei" charset="-122"/>
              </a:rPr>
              <a:t>为真实信息</a:t>
            </a:r>
            <a:endParaRPr lang="en-US" altLang="zh-CN" sz="1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26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分类问题的基本步骤</a:t>
                </a:r>
                <a:endParaRPr lang="en-US" altLang="zh-CN" dirty="0"/>
              </a:p>
              <a:p>
                <a:r>
                  <a:rPr lang="en-US" altLang="zh-CN" dirty="0"/>
                  <a:t>Question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Data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b="1" dirty="0">
                    <a:solidFill>
                      <a:srgbClr val="0000CC"/>
                    </a:solidFill>
                    <a:sym typeface="Wingdings"/>
                  </a:rPr>
                  <a:t>Features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Algorithm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Evaluation</a:t>
                </a:r>
              </a:p>
              <a:p>
                <a:r>
                  <a:rPr lang="zh-CN" altLang="en-US" dirty="0"/>
                  <a:t>特征提取</a:t>
                </a:r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数据表示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学习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训练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过程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>
                  <a:sym typeface="Wingdings"/>
                </a:endParaRP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64438" y="1744577"/>
            <a:ext cx="5018014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特征向量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66" y="2257719"/>
            <a:ext cx="1733587" cy="121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8"/>
          <p:cNvSpPr/>
          <p:nvPr/>
        </p:nvSpPr>
        <p:spPr>
          <a:xfrm>
            <a:off x="3335866" y="3714467"/>
            <a:ext cx="1598987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你如何区分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汪星人</a:t>
            </a:r>
            <a:endParaRPr lang="en-US" altLang="zh-CN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喵星人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5512993" y="2001393"/>
            <a:ext cx="0" cy="2805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10"/>
          <p:cNvSpPr/>
          <p:nvPr/>
        </p:nvSpPr>
        <p:spPr>
          <a:xfrm>
            <a:off x="5646846" y="2051670"/>
            <a:ext cx="507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大小</a:t>
            </a:r>
            <a:endParaRPr lang="en-US" sz="15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67525" b="47047"/>
          <a:stretch/>
        </p:blipFill>
        <p:spPr>
          <a:xfrm>
            <a:off x="5780232" y="3683098"/>
            <a:ext cx="931316" cy="9089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750" r="47354" b="74649"/>
          <a:stretch/>
        </p:blipFill>
        <p:spPr>
          <a:xfrm>
            <a:off x="7173548" y="2068613"/>
            <a:ext cx="1493655" cy="1469625"/>
          </a:xfrm>
          <a:prstGeom prst="rect">
            <a:avLst/>
          </a:prstGeom>
        </p:spPr>
      </p:pic>
      <p:cxnSp>
        <p:nvCxnSpPr>
          <p:cNvPr id="13" name="Straight Arrow Connector 13"/>
          <p:cNvCxnSpPr/>
          <p:nvPr/>
        </p:nvCxnSpPr>
        <p:spPr>
          <a:xfrm>
            <a:off x="5781732" y="3580781"/>
            <a:ext cx="320311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5"/>
          <p:cNvSpPr/>
          <p:nvPr/>
        </p:nvSpPr>
        <p:spPr>
          <a:xfrm>
            <a:off x="7214787" y="807166"/>
            <a:ext cx="1725492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Helvetica Neue" charset="0"/>
              </a:rPr>
              <a:t>你觉得下面的特征是否合理？</a:t>
            </a:r>
            <a:endParaRPr lang="en-US" altLang="zh-CN" sz="1200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2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200" b="1" dirty="0">
                <a:solidFill>
                  <a:srgbClr val="C00000"/>
                </a:solidFill>
                <a:latin typeface="Helvetica Neue" charset="0"/>
              </a:rPr>
              <a:t> 合理   </a:t>
            </a:r>
            <a:r>
              <a:rPr lang="en-US" altLang="zh-CN" sz="12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200" b="1" dirty="0">
                <a:solidFill>
                  <a:srgbClr val="C00000"/>
                </a:solidFill>
                <a:latin typeface="Helvetica Neue" charset="0"/>
              </a:rPr>
              <a:t> 不合理</a:t>
            </a:r>
          </a:p>
          <a:p>
            <a:endParaRPr lang="en-US" altLang="zh-CN" sz="12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8" name="Rectangle 16"/>
          <p:cNvSpPr/>
          <p:nvPr/>
        </p:nvSpPr>
        <p:spPr>
          <a:xfrm>
            <a:off x="6687602" y="83955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0" name="直接箭头连接符 19"/>
          <p:cNvCxnSpPr>
            <a:stCxn id="15" idx="2"/>
          </p:cNvCxnSpPr>
          <p:nvPr/>
        </p:nvCxnSpPr>
        <p:spPr>
          <a:xfrm flipH="1">
            <a:off x="5901268" y="1638163"/>
            <a:ext cx="2176265" cy="96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0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分类问题的基本步骤</a:t>
                </a:r>
                <a:endParaRPr lang="en-US" altLang="zh-CN" dirty="0"/>
              </a:p>
              <a:p>
                <a:r>
                  <a:rPr lang="en-US" altLang="zh-CN" dirty="0"/>
                  <a:t>Question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Data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b="1" dirty="0">
                    <a:solidFill>
                      <a:srgbClr val="0000CC"/>
                    </a:solidFill>
                    <a:sym typeface="Wingdings"/>
                  </a:rPr>
                  <a:t>Features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Algorithm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Evaluation</a:t>
                </a:r>
              </a:p>
              <a:p>
                <a:r>
                  <a:rPr lang="zh-CN" altLang="en-US" dirty="0"/>
                  <a:t>特征提取</a:t>
                </a:r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数据表示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学习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训练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过程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>
                  <a:sym typeface="Wingdings"/>
                </a:endParaRP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64438" y="1744577"/>
            <a:ext cx="5018014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特征向量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66" y="2257719"/>
            <a:ext cx="1733587" cy="121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8"/>
          <p:cNvSpPr/>
          <p:nvPr/>
        </p:nvSpPr>
        <p:spPr>
          <a:xfrm>
            <a:off x="3392721" y="3714467"/>
            <a:ext cx="1459826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你如何区分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汪星人</a:t>
            </a:r>
            <a:endParaRPr lang="en-US" altLang="zh-CN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喵星人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9" name="Straight Arrow Connector 9"/>
          <p:cNvCxnSpPr/>
          <p:nvPr/>
        </p:nvCxnSpPr>
        <p:spPr>
          <a:xfrm flipV="1">
            <a:off x="5499139" y="1991002"/>
            <a:ext cx="0" cy="28054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10"/>
          <p:cNvSpPr/>
          <p:nvPr/>
        </p:nvSpPr>
        <p:spPr>
          <a:xfrm>
            <a:off x="5646846" y="2051670"/>
            <a:ext cx="507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大小</a:t>
            </a:r>
            <a:endParaRPr lang="en-US" sz="15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67525" b="47047"/>
          <a:stretch/>
        </p:blipFill>
        <p:spPr>
          <a:xfrm>
            <a:off x="5780232" y="3683098"/>
            <a:ext cx="931316" cy="9089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750" r="47354" b="74649"/>
          <a:stretch/>
        </p:blipFill>
        <p:spPr>
          <a:xfrm>
            <a:off x="7173548" y="2068613"/>
            <a:ext cx="1493655" cy="1469625"/>
          </a:xfrm>
          <a:prstGeom prst="rect">
            <a:avLst/>
          </a:prstGeom>
        </p:spPr>
      </p:pic>
      <p:cxnSp>
        <p:nvCxnSpPr>
          <p:cNvPr id="13" name="Straight Arrow Connector 13"/>
          <p:cNvCxnSpPr/>
          <p:nvPr/>
        </p:nvCxnSpPr>
        <p:spPr>
          <a:xfrm>
            <a:off x="5781732" y="3580781"/>
            <a:ext cx="320311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14787" y="807166"/>
            <a:ext cx="1725492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C00000"/>
                </a:solidFill>
                <a:latin typeface="Helvetica Neue" charset="0"/>
              </a:rPr>
              <a:t>你觉得下面的特征是否合理？</a:t>
            </a:r>
            <a:endParaRPr lang="en-US" altLang="zh-CN" sz="1200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12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200" b="1" dirty="0">
                <a:solidFill>
                  <a:srgbClr val="C00000"/>
                </a:solidFill>
                <a:latin typeface="Helvetica Neue" charset="0"/>
              </a:rPr>
              <a:t> 合理   </a:t>
            </a:r>
            <a:r>
              <a:rPr lang="en-US" altLang="zh-CN" sz="12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200" b="1" dirty="0">
                <a:solidFill>
                  <a:srgbClr val="C00000"/>
                </a:solidFill>
                <a:latin typeface="Helvetica Neue" charset="0"/>
              </a:rPr>
              <a:t> 不合理</a:t>
            </a:r>
          </a:p>
          <a:p>
            <a:endParaRPr lang="en-US" altLang="zh-CN" sz="12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87602" y="83955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19" name="直接箭头连接符 18"/>
          <p:cNvCxnSpPr>
            <a:stCxn id="16" idx="2"/>
          </p:cNvCxnSpPr>
          <p:nvPr/>
        </p:nvCxnSpPr>
        <p:spPr>
          <a:xfrm flipH="1">
            <a:off x="5901268" y="1638163"/>
            <a:ext cx="2176265" cy="96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1089" y="3251326"/>
            <a:ext cx="525529" cy="525529"/>
          </a:xfrm>
          <a:prstGeom prst="rect">
            <a:avLst/>
          </a:prstGeom>
        </p:spPr>
      </p:pic>
      <p:pic>
        <p:nvPicPr>
          <p:cNvPr id="18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16" y="3903452"/>
            <a:ext cx="824865" cy="7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分类问题的基本步骤</a:t>
                </a:r>
                <a:endParaRPr lang="en-US" altLang="zh-CN" dirty="0"/>
              </a:p>
              <a:p>
                <a:r>
                  <a:rPr lang="en-US" altLang="zh-CN" dirty="0"/>
                  <a:t>Question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Data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b="1" dirty="0">
                    <a:solidFill>
                      <a:srgbClr val="0000CC"/>
                    </a:solidFill>
                    <a:sym typeface="Wingdings"/>
                  </a:rPr>
                  <a:t>Features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Algorithm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Evaluation</a:t>
                </a:r>
              </a:p>
              <a:p>
                <a:r>
                  <a:rPr lang="zh-CN" altLang="en-US" dirty="0"/>
                  <a:t>特征提取</a:t>
                </a:r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数据表示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𝑋</m:t>
                    </m:r>
                    <m:r>
                      <a:rPr lang="en-US" altLang="zh-CN" i="1">
                        <a:latin typeface="Cambria Math" charset="0"/>
                      </a:rPr>
                      <m:t>×</m:t>
                    </m:r>
                    <m:r>
                      <a:rPr lang="en-US" altLang="zh-CN" i="1">
                        <a:latin typeface="Cambria Math" charset="0"/>
                      </a:rPr>
                      <m:t>𝑌</m:t>
                    </m:r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学习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(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训练</a:t>
                </a:r>
                <a:r>
                  <a:rPr lang="en-US" altLang="zh-CN" dirty="0"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过程</a:t>
                </a:r>
                <a:endParaRPr lang="en-US" altLang="zh-CN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寻找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>
                        <a:latin typeface="Cambria Math" charset="0"/>
                      </a:rPr>
                      <m:t>∈</m:t>
                    </m:r>
                    <m:r>
                      <a:rPr lang="en-US" altLang="zh-CN" i="1">
                        <a:latin typeface="Cambria Math" charset="0"/>
                      </a:rPr>
                      <m:t>𝐹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>
                    <a:latin typeface="Microsoft YaHei" charset="-122"/>
                    <a:ea typeface="Microsoft YaHei" charset="-122"/>
                    <a:cs typeface="Microsoft YaHei" charset="-122"/>
                  </a:rPr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en-US" altLang="zh-CN" dirty="0">
                  <a:sym typeface="Wingdings"/>
                </a:endParaRP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64438" y="1744577"/>
            <a:ext cx="5018014" cy="4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特征向量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66" y="2257719"/>
            <a:ext cx="1733587" cy="1215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8"/>
          <p:cNvSpPr/>
          <p:nvPr/>
        </p:nvSpPr>
        <p:spPr>
          <a:xfrm>
            <a:off x="3658085" y="3714467"/>
            <a:ext cx="1194461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你如何区分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汪星人</a:t>
            </a:r>
            <a:endParaRPr lang="en-US" altLang="zh-CN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>
              <a:spcBef>
                <a:spcPts val="450"/>
              </a:spcBef>
            </a:pPr>
            <a:r>
              <a:rPr lang="zh-CN" altLang="en-US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喵星人</a:t>
            </a:r>
            <a:endParaRPr lang="en-US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87602" y="83955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0" name="Straight Arrow Connector 9"/>
          <p:cNvCxnSpPr/>
          <p:nvPr/>
        </p:nvCxnSpPr>
        <p:spPr>
          <a:xfrm flipV="1">
            <a:off x="5393560" y="2005041"/>
            <a:ext cx="0" cy="27715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67525" b="47047"/>
          <a:stretch/>
        </p:blipFill>
        <p:spPr>
          <a:xfrm>
            <a:off x="5558627" y="3565519"/>
            <a:ext cx="1043879" cy="908988"/>
          </a:xfrm>
          <a:prstGeom prst="rect">
            <a:avLst/>
          </a:prstGeom>
        </p:spPr>
      </p:pic>
      <p:pic>
        <p:nvPicPr>
          <p:cNvPr id="22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750" r="47354" b="74649"/>
          <a:stretch/>
        </p:blipFill>
        <p:spPr>
          <a:xfrm>
            <a:off x="6883976" y="1951034"/>
            <a:ext cx="1674185" cy="1469625"/>
          </a:xfrm>
          <a:prstGeom prst="rect">
            <a:avLst/>
          </a:prstGeom>
        </p:spPr>
      </p:pic>
      <p:pic>
        <p:nvPicPr>
          <p:cNvPr id="23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08" y="3862072"/>
            <a:ext cx="824865" cy="756814"/>
          </a:xfrm>
          <a:prstGeom prst="rect">
            <a:avLst/>
          </a:prstGeom>
        </p:spPr>
      </p:pic>
      <p:cxnSp>
        <p:nvCxnSpPr>
          <p:cNvPr id="24" name="Straight Arrow Connector 19"/>
          <p:cNvCxnSpPr/>
          <p:nvPr/>
        </p:nvCxnSpPr>
        <p:spPr>
          <a:xfrm>
            <a:off x="5393560" y="4793493"/>
            <a:ext cx="331079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0"/>
          <p:cNvSpPr/>
          <p:nvPr/>
        </p:nvSpPr>
        <p:spPr>
          <a:xfrm>
            <a:off x="8578993" y="4200579"/>
            <a:ext cx="5936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驯化程度</a:t>
            </a:r>
            <a:endParaRPr lang="en-US" sz="1500" dirty="0"/>
          </a:p>
        </p:txBody>
      </p:sp>
      <p:cxnSp>
        <p:nvCxnSpPr>
          <p:cNvPr id="26" name="Straight Arrow Connector 21"/>
          <p:cNvCxnSpPr/>
          <p:nvPr/>
        </p:nvCxnSpPr>
        <p:spPr>
          <a:xfrm>
            <a:off x="5204145" y="2275586"/>
            <a:ext cx="2878452" cy="2590588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图片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082" y="2558725"/>
            <a:ext cx="524822" cy="52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862445" y="1884218"/>
            <a:ext cx="5763491" cy="3210672"/>
          </a:xfrm>
          <a:prstGeom prst="roundRect">
            <a:avLst>
              <a:gd name="adj" fmla="val 561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Evaluation</a:t>
            </a:r>
            <a:endParaRPr lang="en-US" altLang="zh-CN" dirty="0"/>
          </a:p>
          <a:p>
            <a:r>
              <a:rPr lang="zh-CN" altLang="en-US" dirty="0"/>
              <a:t>案例分析：真实的中文虚假信息</a:t>
            </a:r>
            <a:endParaRPr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4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332340"/>
              </p:ext>
            </p:extLst>
          </p:nvPr>
        </p:nvGraphicFramePr>
        <p:xfrm>
          <a:off x="998663" y="1936172"/>
          <a:ext cx="5355900" cy="143097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娱乐类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标题</a:t>
                      </a:r>
                      <a:r>
                        <a:rPr lang="en-US" altLang="zh-CN" sz="1600" dirty="0"/>
                        <a:t>)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曾毅退出凤凰传奇，与庞龙合唱，原来他唱功这么好！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唐嫣学生装现身机场 ，宽松胖大疑似怀孕？罗晋要升级当爸爸 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《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七仙女</a:t>
                      </a:r>
                      <a:r>
                        <a:rPr lang="en-US" altLang="zh-CN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》 </a:t>
                      </a:r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开拍 ， 赵丽颖和郑爽谁更适合演七仙女和鹿晗搭档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今天鹿晗和关晓彤分手了吗 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42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STZhongsong" charset="-122"/>
                          <a:ea typeface="STZhongsong" charset="-122"/>
                          <a:cs typeface="STZhongsong" charset="-122"/>
                        </a:rPr>
                        <a:t>佟丽娅被爆离婚 ，网友为何大喊：痛快人心 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STZhongsong" charset="-122"/>
                        <a:ea typeface="STZhongsong" charset="-122"/>
                        <a:cs typeface="STZhongsong" charset="-122"/>
                      </a:endParaRPr>
                    </a:p>
                  </a:txBody>
                  <a:tcPr marL="2083" marR="2083" marT="4164" marB="4164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44094"/>
              </p:ext>
            </p:extLst>
          </p:nvPr>
        </p:nvGraphicFramePr>
        <p:xfrm>
          <a:off x="998663" y="3661884"/>
          <a:ext cx="5355900" cy="143300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5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社会类</a:t>
                      </a:r>
                      <a:r>
                        <a:rPr lang="en-US" altLang="zh-CN" sz="1600" dirty="0"/>
                        <a:t>(</a:t>
                      </a:r>
                      <a:r>
                        <a:rPr lang="zh-CN" altLang="en-US" sz="1600" dirty="0"/>
                        <a:t>标题</a:t>
                      </a:r>
                      <a:r>
                        <a:rPr lang="en-US" altLang="zh-CN" sz="1600" dirty="0"/>
                        <a:t>)</a:t>
                      </a:r>
                      <a:endParaRPr lang="en-US" sz="1600" dirty="0"/>
                    </a:p>
                  </a:txBody>
                  <a:tcPr marL="78694" marR="78694" marT="39347" marB="3934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9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家长注意了！初三有这</a:t>
                      </a:r>
                      <a:r>
                        <a:rPr lang="en-US" altLang="zh-CN" sz="1400" u="none" strike="noStrike" dirty="0">
                          <a:effectLst/>
                        </a:rPr>
                        <a:t>6</a:t>
                      </a:r>
                      <a:r>
                        <a:rPr lang="zh-CN" altLang="en-US" sz="1400" u="none" strike="noStrike" dirty="0">
                          <a:effectLst/>
                        </a:rPr>
                        <a:t>个现象的孩子，成绩会越来越差！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10918" marB="10918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50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摊贩城管一家亲！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月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日起，农户进城摆摊不用愁了，可放心买卖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50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电瓶车用久了电池就得换？别傻了，教你</a:t>
                      </a:r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招，再多骑</a:t>
                      </a:r>
                      <a:r>
                        <a:rPr lang="en-US" altLang="zh-CN" sz="140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u="none" strike="noStrike" dirty="0">
                          <a:effectLst/>
                        </a:rPr>
                        <a:t>年都没问题！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50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医院交停车费，找回来一枚硬币，价值</a:t>
                      </a:r>
                      <a:r>
                        <a:rPr lang="en-US" altLang="zh-CN" sz="1400" u="none" strike="noStrike" dirty="0">
                          <a:effectLst/>
                        </a:rPr>
                        <a:t>3000</a:t>
                      </a:r>
                      <a:r>
                        <a:rPr lang="zh-CN" altLang="en-US" sz="1400" u="none" strike="noStrike" dirty="0">
                          <a:effectLst/>
                        </a:rPr>
                        <a:t>元，真不敢相信！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50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还用别人的驾驶证代扣分？现在已经行不通了！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459" marR="5459" marT="5459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ight Brace 10"/>
          <p:cNvSpPr/>
          <p:nvPr/>
        </p:nvSpPr>
        <p:spPr>
          <a:xfrm>
            <a:off x="6757570" y="2015188"/>
            <a:ext cx="360040" cy="2594911"/>
          </a:xfrm>
          <a:prstGeom prst="rightBrace">
            <a:avLst>
              <a:gd name="adj1" fmla="val 5558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1"/>
              <p:cNvSpPr/>
              <p:nvPr/>
            </p:nvSpPr>
            <p:spPr>
              <a:xfrm>
                <a:off x="7117610" y="2341374"/>
                <a:ext cx="184085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TZhongsong" charset="-122"/>
                    <a:ea typeface="STZhongsong" charset="-122"/>
                    <a:cs typeface="STZhongsong" charset="-122"/>
                  </a:rPr>
                  <a:t>特征选取举例：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问号加感叹号</a:t>
                </a:r>
                <a:r>
                  <a:rPr lang="zh-CN" altLang="en-US" dirty="0"/>
                  <a:t>出现在第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篇消息中的频率</a:t>
                </a:r>
                <a:endParaRPr lang="en-US" dirty="0">
                  <a:solidFill>
                    <a:schemeClr val="accent5"/>
                  </a:solidFill>
                  <a:latin typeface="STZhongsong" charset="-122"/>
                  <a:ea typeface="STZhongsong" charset="-122"/>
                  <a:cs typeface="STZhongsong" charset="-122"/>
                </a:endParaRPr>
              </a:p>
            </p:txBody>
          </p:sp>
        </mc:Choice>
        <mc:Fallback xmlns="">
          <p:sp>
            <p:nvSpPr>
              <p:cNvPr id="7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10" y="2341374"/>
                <a:ext cx="1840859" cy="1200329"/>
              </a:xfrm>
              <a:prstGeom prst="rect">
                <a:avLst/>
              </a:prstGeom>
              <a:blipFill>
                <a:blip r:embed="rId2"/>
                <a:stretch>
                  <a:fillRect l="-2318" t="-2538" r="-14901" b="-6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69071" y="1773948"/>
            <a:ext cx="582730" cy="4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9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分类问题的基本步骤</a:t>
                </a:r>
                <a:endParaRPr lang="en-US" altLang="zh-CN" dirty="0"/>
              </a:p>
              <a:p>
                <a:r>
                  <a:rPr lang="en-US" altLang="zh-CN" dirty="0"/>
                  <a:t>Question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Data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b="1" dirty="0">
                    <a:solidFill>
                      <a:srgbClr val="0000CC"/>
                    </a:solidFill>
                    <a:sym typeface="Wingdings"/>
                  </a:rPr>
                  <a:t>Features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Algorithm</a:t>
                </a:r>
                <a:r>
                  <a:rPr lang="zh-CN" altLang="en-US" dirty="0">
                    <a:sym typeface="Wingdings"/>
                  </a:rPr>
                  <a:t></a:t>
                </a:r>
                <a:r>
                  <a:rPr lang="en-US" altLang="zh-CN" dirty="0">
                    <a:sym typeface="Wingdings"/>
                  </a:rPr>
                  <a:t>Evaluation</a:t>
                </a:r>
              </a:p>
              <a:p>
                <a:r>
                  <a:rPr lang="zh-CN" altLang="en-US" dirty="0"/>
                  <a:t>虚假信息检测最简单的特征选取策略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问号加感叹号</a:t>
                </a:r>
                <a:r>
                  <a:rPr lang="zh-CN" altLang="en-US" dirty="0"/>
                  <a:t>出现在第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篇消息中的频率：记为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8"/>
          <p:cNvGrpSpPr/>
          <p:nvPr/>
        </p:nvGrpSpPr>
        <p:grpSpPr>
          <a:xfrm>
            <a:off x="740027" y="2976399"/>
            <a:ext cx="1032390" cy="1137910"/>
            <a:chOff x="5292080" y="2196496"/>
            <a:chExt cx="1376520" cy="1517213"/>
          </a:xfrm>
        </p:grpSpPr>
        <p:sp>
          <p:nvSpPr>
            <p:cNvPr id="5" name="Oval 23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Oval 24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Oval 25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26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27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28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29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30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Oval 31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32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33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34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35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36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37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38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39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40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41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42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43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44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45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28" name="Group 46"/>
          <p:cNvGrpSpPr/>
          <p:nvPr/>
        </p:nvGrpSpPr>
        <p:grpSpPr>
          <a:xfrm>
            <a:off x="1786393" y="2961954"/>
            <a:ext cx="1032390" cy="1140414"/>
            <a:chOff x="7063410" y="2348864"/>
            <a:chExt cx="1376520" cy="1520552"/>
          </a:xfrm>
        </p:grpSpPr>
        <p:sp>
          <p:nvSpPr>
            <p:cNvPr id="29" name="Oval 47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48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49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50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51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52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53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54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55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56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57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58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59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60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61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62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63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64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65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66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67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50" name="Rectangle 68"/>
          <p:cNvSpPr/>
          <p:nvPr/>
        </p:nvSpPr>
        <p:spPr>
          <a:xfrm>
            <a:off x="1192076" y="253048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1" name="Rectangle 69"/>
          <p:cNvSpPr/>
          <p:nvPr/>
        </p:nvSpPr>
        <p:spPr>
          <a:xfrm>
            <a:off x="967929" y="433663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accent6"/>
                </a:solidFill>
                <a:latin typeface="STZhongsong" charset="-122"/>
                <a:ea typeface="STZhongsong" charset="-122"/>
                <a:cs typeface="STZhongsong" charset="-122"/>
              </a:rPr>
              <a:t>正例</a:t>
            </a:r>
            <a:endParaRPr lang="en-US" altLang="zh-CN" sz="1500" dirty="0">
              <a:solidFill>
                <a:schemeClr val="accent6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2" name="Rectangle 70"/>
          <p:cNvSpPr/>
          <p:nvPr/>
        </p:nvSpPr>
        <p:spPr>
          <a:xfrm>
            <a:off x="1979322" y="433663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负例</a:t>
            </a:r>
            <a:endParaRPr lang="en-US" altLang="zh-CN" sz="1500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53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43" y="2621640"/>
            <a:ext cx="3241415" cy="1913336"/>
          </a:xfrm>
          <a:prstGeom prst="rect">
            <a:avLst/>
          </a:prstGeom>
        </p:spPr>
      </p:pic>
      <p:sp>
        <p:nvSpPr>
          <p:cNvPr id="54" name="Rectangle 72"/>
          <p:cNvSpPr/>
          <p:nvPr/>
        </p:nvSpPr>
        <p:spPr>
          <a:xfrm>
            <a:off x="5927215" y="431135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5" name="Rectangle 73"/>
          <p:cNvSpPr/>
          <p:nvPr/>
        </p:nvSpPr>
        <p:spPr>
          <a:xfrm>
            <a:off x="2937754" y="234683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56" name="TextBox 74"/>
          <p:cNvSpPr txBox="1"/>
          <p:nvPr/>
        </p:nvSpPr>
        <p:spPr>
          <a:xfrm>
            <a:off x="2946960" y="26880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7" name="TextBox 75"/>
          <p:cNvSpPr txBox="1"/>
          <p:nvPr/>
        </p:nvSpPr>
        <p:spPr>
          <a:xfrm>
            <a:off x="2974545" y="37986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" name="TextBox 76"/>
          <p:cNvSpPr txBox="1"/>
          <p:nvPr/>
        </p:nvSpPr>
        <p:spPr>
          <a:xfrm>
            <a:off x="3971645" y="33563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77"/>
          <p:cNvSpPr txBox="1"/>
          <p:nvPr/>
        </p:nvSpPr>
        <p:spPr>
          <a:xfrm>
            <a:off x="4683725" y="304871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0" name="TextBox 78"/>
          <p:cNvSpPr txBox="1"/>
          <p:nvPr/>
        </p:nvSpPr>
        <p:spPr>
          <a:xfrm>
            <a:off x="4661424" y="35885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" name="TextBox 79"/>
          <p:cNvSpPr txBox="1"/>
          <p:nvPr/>
        </p:nvSpPr>
        <p:spPr>
          <a:xfrm>
            <a:off x="5309674" y="317169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TextBox 80"/>
          <p:cNvSpPr txBox="1"/>
          <p:nvPr/>
        </p:nvSpPr>
        <p:spPr>
          <a:xfrm>
            <a:off x="5140905" y="35898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81"/>
          <p:cNvSpPr txBox="1"/>
          <p:nvPr/>
        </p:nvSpPr>
        <p:spPr>
          <a:xfrm>
            <a:off x="5992367" y="37283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TextBox 5"/>
          <p:cNvSpPr txBox="1"/>
          <p:nvPr/>
        </p:nvSpPr>
        <p:spPr>
          <a:xfrm>
            <a:off x="6847505" y="2706255"/>
            <a:ext cx="15023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b="1" dirty="0">
                <a:solidFill>
                  <a:srgbClr val="ED7D3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正例：</a:t>
            </a:r>
            <a:r>
              <a:rPr lang="en-US" altLang="zh-CN" sz="1600" b="1" dirty="0">
                <a:solidFill>
                  <a:srgbClr val="ED7D31"/>
                </a:solidFill>
                <a:latin typeface="Calibri" charset="0"/>
                <a:ea typeface="Calibri" charset="0"/>
                <a:cs typeface="Calibri" charset="0"/>
              </a:rPr>
              <a:t>15</a:t>
            </a:r>
            <a:r>
              <a:rPr lang="zh-CN" altLang="en-US" sz="1600" b="1" dirty="0">
                <a:solidFill>
                  <a:srgbClr val="ED7D3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en-US" altLang="zh-CN" sz="1600" b="1" dirty="0">
              <a:solidFill>
                <a:srgbClr val="ED7D3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1600" b="1" dirty="0">
                <a:solidFill>
                  <a:srgbClr val="FEC002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负例：</a:t>
            </a:r>
            <a:r>
              <a:rPr lang="en-US" altLang="zh-CN" sz="1600" b="1" dirty="0">
                <a:solidFill>
                  <a:srgbClr val="FEC002"/>
                </a:solidFill>
                <a:latin typeface="Calibri" charset="0"/>
                <a:ea typeface="Calibri" charset="0"/>
                <a:cs typeface="Calibri" charset="0"/>
              </a:rPr>
              <a:t>15</a:t>
            </a:r>
            <a:r>
              <a:rPr lang="zh-CN" altLang="en-US" sz="1600" b="1" dirty="0">
                <a:solidFill>
                  <a:srgbClr val="FEC00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endParaRPr lang="en-US" sz="1600" b="1" dirty="0">
              <a:solidFill>
                <a:srgbClr val="FEC00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5" name="TextBox 13"/>
          <p:cNvSpPr txBox="1"/>
          <p:nvPr/>
        </p:nvSpPr>
        <p:spPr>
          <a:xfrm flipH="1">
            <a:off x="6744353" y="4078871"/>
            <a:ext cx="1971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备注：左图横坐标只考虑</a:t>
            </a:r>
            <a:r>
              <a:rPr lang="zh-CN" altLang="en-US" sz="1600" b="1" dirty="0"/>
              <a:t>整数点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733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Evaluation</a:t>
            </a:r>
          </a:p>
          <a:p>
            <a:r>
              <a:rPr lang="zh-CN" altLang="en-US" dirty="0"/>
              <a:t>虚假信息检测最简单的分类算法</a:t>
            </a:r>
          </a:p>
          <a:p>
            <a:pPr lvl="1"/>
            <a:r>
              <a:rPr lang="zh-CN" altLang="en-US" dirty="0"/>
              <a:t>设置一个阈值</a:t>
            </a:r>
            <a:r>
              <a:rPr lang="en-US" altLang="zh-CN" dirty="0"/>
              <a:t>C</a:t>
            </a:r>
            <a:r>
              <a:rPr lang="zh-CN" altLang="en-US" dirty="0"/>
              <a:t>，如</a:t>
            </a:r>
            <a:r>
              <a:rPr lang="en-US" altLang="zh-CN" dirty="0"/>
              <a:t>C=1</a:t>
            </a:r>
          </a:p>
          <a:p>
            <a:pPr lvl="1"/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altLang="zh-CN" sz="140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 &gt;= C: </a:t>
            </a:r>
          </a:p>
          <a:p>
            <a:pPr lvl="1"/>
            <a:r>
              <a:rPr lang="zh-CN" altLang="en-US" sz="14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4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4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164" y="2328410"/>
            <a:ext cx="3241415" cy="1913336"/>
          </a:xfrm>
          <a:prstGeom prst="rect">
            <a:avLst/>
          </a:prstGeom>
        </p:spPr>
      </p:pic>
      <p:sp>
        <p:nvSpPr>
          <p:cNvPr id="7" name="Rectangle 12"/>
          <p:cNvSpPr/>
          <p:nvPr/>
        </p:nvSpPr>
        <p:spPr>
          <a:xfrm>
            <a:off x="7479636" y="401812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8" name="Rectangle 13"/>
          <p:cNvSpPr/>
          <p:nvPr/>
        </p:nvSpPr>
        <p:spPr>
          <a:xfrm>
            <a:off x="4490175" y="2053603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4499381" y="23948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4526966" y="3505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5524066" y="306312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6236146" y="275548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8"/>
          <p:cNvSpPr txBox="1"/>
          <p:nvPr/>
        </p:nvSpPr>
        <p:spPr>
          <a:xfrm>
            <a:off x="6213845" y="329530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6862095" y="287846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6693326" y="329662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21"/>
          <p:cNvSpPr txBox="1"/>
          <p:nvPr/>
        </p:nvSpPr>
        <p:spPr>
          <a:xfrm>
            <a:off x="7544788" y="343510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5628409" y="2161309"/>
            <a:ext cx="3464" cy="2080437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5ADA86E-98D1-44E5-940F-A7D1BB6D5F5D}"/>
              </a:ext>
            </a:extLst>
          </p:cNvPr>
          <p:cNvSpPr/>
          <p:nvPr/>
        </p:nvSpPr>
        <p:spPr>
          <a:xfrm>
            <a:off x="977962" y="3975638"/>
            <a:ext cx="283220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C=1</a:t>
            </a:r>
            <a:r>
              <a:rPr lang="zh-CN" altLang="en-US" dirty="0"/>
              <a:t>表示文章出现的</a:t>
            </a:r>
            <a:r>
              <a:rPr lang="zh-CN" altLang="en-US" dirty="0">
                <a:solidFill>
                  <a:srgbClr val="C00000"/>
                </a:solidFill>
              </a:rPr>
              <a:t>问号</a:t>
            </a:r>
            <a:r>
              <a:rPr lang="en-US" altLang="zh-CN" dirty="0">
                <a:solidFill>
                  <a:srgbClr val="C00000"/>
                </a:solidFill>
              </a:rPr>
              <a:t>/</a:t>
            </a:r>
            <a:r>
              <a:rPr lang="zh-CN" altLang="en-US" dirty="0">
                <a:solidFill>
                  <a:srgbClr val="C00000"/>
                </a:solidFill>
              </a:rPr>
              <a:t>感叹号的个数为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25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Evaluation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如何评价你分类器的优劣？模型预测得准不准？</a:t>
            </a:r>
          </a:p>
          <a:p>
            <a:pPr lvl="1"/>
            <a:r>
              <a:rPr lang="zh-CN" altLang="en-US" dirty="0"/>
              <a:t>用什么评价指标</a:t>
            </a:r>
            <a:endParaRPr lang="en-US" altLang="zh-CN" dirty="0"/>
          </a:p>
          <a:p>
            <a:pPr lvl="1"/>
            <a:r>
              <a:rPr lang="zh-CN" altLang="en-US" dirty="0"/>
              <a:t>能否直接在训练集评测？</a:t>
            </a:r>
            <a:endParaRPr lang="en-US" altLang="zh-CN" dirty="0"/>
          </a:p>
          <a:p>
            <a:pPr lvl="2"/>
            <a:r>
              <a:rPr lang="zh-CN" altLang="en-US" dirty="0"/>
              <a:t>把数据划分成训练集和测试集</a:t>
            </a:r>
            <a:endParaRPr lang="en-US" altLang="zh-CN" dirty="0"/>
          </a:p>
          <a:p>
            <a:pPr lvl="2"/>
            <a:r>
              <a:rPr lang="zh-CN" altLang="en-US" dirty="0"/>
              <a:t>训练集训练、测试集评价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46134" y="3410163"/>
            <a:ext cx="5410200" cy="108411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2000" dirty="0">
                <a:solidFill>
                  <a:sysClr val="windowText" lastClr="000000"/>
                </a:solidFill>
              </a:rPr>
              <a:t>1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，正确率、错误率：在介绍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KNN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算法时介绍</a:t>
            </a:r>
            <a:endParaRPr lang="en-US" altLang="zh-CN" sz="2000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zh-CN" sz="20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，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Precision/Recall/F1 Score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指标，在介绍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KNN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算法结束后介绍</a:t>
            </a:r>
          </a:p>
        </p:txBody>
      </p:sp>
    </p:spTree>
    <p:extLst>
      <p:ext uri="{BB962C8B-B14F-4D97-AF65-F5344CB8AC3E}">
        <p14:creationId xmlns:p14="http://schemas.microsoft.com/office/powerpoint/2010/main" val="13421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如何解决一个分类问题</a:t>
            </a:r>
            <a:endParaRPr lang="en-US" altLang="zh-CN" dirty="0"/>
          </a:p>
          <a:p>
            <a:pPr lvl="1"/>
            <a:r>
              <a:rPr lang="en-US" altLang="zh-CN" dirty="0" err="1"/>
              <a:t>提出问题</a:t>
            </a:r>
            <a:r>
              <a:rPr lang="en-US" altLang="zh-CN" dirty="0"/>
              <a:t>(Question)</a:t>
            </a:r>
          </a:p>
          <a:p>
            <a:pPr lvl="1"/>
            <a:r>
              <a:rPr lang="en-US" altLang="zh-CN" dirty="0" err="1"/>
              <a:t>准备数据</a:t>
            </a:r>
            <a:r>
              <a:rPr lang="en-US" altLang="zh-CN" dirty="0"/>
              <a:t>(Input Data)</a:t>
            </a:r>
          </a:p>
          <a:p>
            <a:pPr lvl="1"/>
            <a:r>
              <a:rPr lang="en-US" altLang="zh-CN" dirty="0" err="1"/>
              <a:t>选择特征</a:t>
            </a:r>
            <a:r>
              <a:rPr lang="en-US" altLang="zh-CN" dirty="0"/>
              <a:t>(Features)</a:t>
            </a:r>
          </a:p>
          <a:p>
            <a:pPr lvl="1"/>
            <a:r>
              <a:rPr lang="en-US" altLang="zh-CN" dirty="0" err="1"/>
              <a:t>学习算法</a:t>
            </a:r>
            <a:r>
              <a:rPr lang="en-US" altLang="zh-CN" dirty="0"/>
              <a:t>(Algorithm)</a:t>
            </a:r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34" y="1289018"/>
            <a:ext cx="4544526" cy="2840329"/>
          </a:xfrm>
          <a:prstGeom prst="rect">
            <a:avLst/>
          </a:prstGeom>
        </p:spPr>
      </p:pic>
      <p:sp>
        <p:nvSpPr>
          <p:cNvPr id="7" name="Rectangle 7"/>
          <p:cNvSpPr/>
          <p:nvPr/>
        </p:nvSpPr>
        <p:spPr>
          <a:xfrm>
            <a:off x="518160" y="3186490"/>
            <a:ext cx="307011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6830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一般在实践中</a:t>
            </a:r>
            <a:r>
              <a:rPr lang="zh-CN" altLang="en-US" dirty="0">
                <a:solidFill>
                  <a:srgbClr val="C00000"/>
                </a:solidFill>
              </a:rPr>
              <a:t>，工作量</a:t>
            </a:r>
            <a:endParaRPr lang="en-US" altLang="zh-CN" dirty="0">
              <a:solidFill>
                <a:srgbClr val="C00000"/>
              </a:solidFill>
            </a:endParaRPr>
          </a:p>
          <a:p>
            <a:pPr marL="368300" indent="-285750" algn="just">
              <a:buFont typeface="Arial" panose="020B0604020202020204" pitchFamily="34" charset="0"/>
              <a:buChar char="•"/>
            </a:pPr>
            <a:r>
              <a:rPr lang="en-US" altLang="zh-CN" dirty="0"/>
              <a:t>Q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&gt;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D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&gt;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F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&gt;</a:t>
            </a:r>
            <a:r>
              <a:rPr lang="zh-CN" altLang="en-US" dirty="0">
                <a:sym typeface="Wingdings"/>
              </a:rPr>
              <a:t> </a:t>
            </a:r>
            <a:r>
              <a:rPr lang="en-US" altLang="zh-CN" dirty="0">
                <a:sym typeface="Wingdings"/>
              </a:rPr>
              <a:t>A</a:t>
            </a:r>
            <a:endParaRPr 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2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为什么需要机器学习</a:t>
            </a:r>
            <a:endParaRPr lang="en-US" altLang="zh-CN" dirty="0"/>
          </a:p>
          <a:p>
            <a:pPr lvl="1"/>
            <a:r>
              <a:rPr lang="zh-CN" altLang="en-US" dirty="0"/>
              <a:t>人们不只需要</a:t>
            </a:r>
            <a:r>
              <a:rPr lang="zh-CN" altLang="en-US" dirty="0">
                <a:solidFill>
                  <a:srgbClr val="C00000"/>
                </a:solidFill>
              </a:rPr>
              <a:t>理解过去</a:t>
            </a:r>
            <a:r>
              <a:rPr lang="zh-CN" altLang="en-US" dirty="0"/>
              <a:t>，更需要</a:t>
            </a:r>
            <a:r>
              <a:rPr lang="zh-CN" altLang="en-US" dirty="0">
                <a:solidFill>
                  <a:srgbClr val="C00000"/>
                </a:solidFill>
              </a:rPr>
              <a:t>预测未来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54777"/>
              </p:ext>
            </p:extLst>
          </p:nvPr>
        </p:nvGraphicFramePr>
        <p:xfrm>
          <a:off x="789417" y="1680634"/>
          <a:ext cx="3396883" cy="3075516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396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01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理解过去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数据描述</a:t>
                      </a:r>
                      <a:r>
                        <a:rPr lang="en-US" altLang="zh-CN" sz="1800" dirty="0"/>
                        <a:t>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苹果：</a:t>
                      </a:r>
                      <a:r>
                        <a:rPr lang="zh-CN" altLang="en-US" sz="1500" b="0" u="none" dirty="0">
                          <a:solidFill>
                            <a:schemeClr val="tx1"/>
                          </a:solidFill>
                        </a:rPr>
                        <a:t>今年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卖了多少部手机？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百度：你是否点击了广告？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保险公司：哪些保户已经挂了？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数据科学导论：哪些往年已经得了</a:t>
                      </a:r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4.0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……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68453"/>
              </p:ext>
            </p:extLst>
          </p:nvPr>
        </p:nvGraphicFramePr>
        <p:xfrm>
          <a:off x="4756855" y="1680633"/>
          <a:ext cx="3396883" cy="307551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396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01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预测未来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机器学习</a:t>
                      </a:r>
                      <a:r>
                        <a:rPr lang="en-US" altLang="zh-CN" sz="1800" dirty="0"/>
                        <a:t>)</a:t>
                      </a:r>
                      <a:endParaRPr lang="en-U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苹果：明年会卖多少部手机？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百度：你会不会点击广告？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保险公司：这个新保户会挂吗？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数据科学导论：你会不会得</a:t>
                      </a:r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4.0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？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0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……</a:t>
                      </a:r>
                      <a:r>
                        <a:rPr lang="zh-CN" altLang="en-US" sz="1500" u="non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500" u="none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en-US" sz="1500" u="none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09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</a:p>
          <a:p>
            <a:r>
              <a:rPr lang="zh-CN" altLang="en-US" dirty="0"/>
              <a:t>算法原理</a:t>
            </a:r>
            <a:r>
              <a:rPr lang="en-US" altLang="zh-CN" dirty="0"/>
              <a:t>(</a:t>
            </a:r>
            <a:r>
              <a:rPr lang="zh-CN" altLang="en-US" dirty="0"/>
              <a:t>很简单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对每个测试样本</a:t>
            </a:r>
            <a:r>
              <a:rPr lang="en-US" altLang="zh-CN" dirty="0"/>
              <a:t>x</a:t>
            </a:r>
            <a:r>
              <a:rPr lang="zh-CN" altLang="en-US" dirty="0"/>
              <a:t>，在训练集中找到离</a:t>
            </a:r>
            <a:r>
              <a:rPr lang="en-US" altLang="zh-CN" dirty="0"/>
              <a:t>x</a:t>
            </a:r>
            <a:r>
              <a:rPr lang="zh-CN" altLang="en-US" dirty="0"/>
              <a:t>最近的</a:t>
            </a:r>
            <a:r>
              <a:rPr lang="en-US" altLang="zh-CN" dirty="0">
                <a:solidFill>
                  <a:srgbClr val="C00000"/>
                </a:solidFill>
              </a:rPr>
              <a:t>K</a:t>
            </a:r>
            <a:r>
              <a:rPr lang="zh-CN" altLang="en-US" dirty="0">
                <a:solidFill>
                  <a:srgbClr val="C00000"/>
                </a:solidFill>
              </a:rPr>
              <a:t>个训练样本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根据这</a:t>
            </a:r>
            <a:r>
              <a:rPr lang="en-US" altLang="zh-CN" dirty="0"/>
              <a:t>K</a:t>
            </a:r>
            <a:r>
              <a:rPr lang="zh-CN" altLang="en-US" dirty="0"/>
              <a:t>个样本多类别标签投票，</a:t>
            </a:r>
            <a:r>
              <a:rPr lang="zh-CN" altLang="en-US" dirty="0">
                <a:solidFill>
                  <a:srgbClr val="C00000"/>
                </a:solidFill>
              </a:rPr>
              <a:t>多数标签</a:t>
            </a:r>
            <a:r>
              <a:rPr lang="zh-CN" altLang="en-US" dirty="0"/>
              <a:t>作为</a:t>
            </a:r>
            <a:r>
              <a:rPr lang="en-US" altLang="zh-CN" dirty="0"/>
              <a:t>x</a:t>
            </a:r>
            <a:r>
              <a:rPr lang="zh-CN" altLang="en-US" dirty="0"/>
              <a:t>的预测标签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08" y="2309153"/>
            <a:ext cx="4845629" cy="27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7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pPr lvl="1"/>
            <a:r>
              <a:rPr lang="zh-CN" altLang="en-US" dirty="0"/>
              <a:t>评价指标初步</a:t>
            </a:r>
            <a:endParaRPr lang="en-US" altLang="zh-CN" dirty="0"/>
          </a:p>
          <a:p>
            <a:pPr lvl="1"/>
            <a:r>
              <a:rPr lang="zh-CN" altLang="en-US" dirty="0"/>
              <a:t>正确率</a:t>
            </a:r>
            <a:r>
              <a:rPr lang="en-US" altLang="zh-CN" dirty="0"/>
              <a:t>accuracy</a:t>
            </a:r>
          </a:p>
          <a:p>
            <a:pPr lvl="2"/>
            <a:r>
              <a:rPr lang="zh-CN" altLang="en-US" dirty="0"/>
              <a:t>预测正确：</a:t>
            </a:r>
            <a:endParaRPr lang="en-US" altLang="zh-CN" dirty="0"/>
          </a:p>
          <a:p>
            <a:pPr lvl="3"/>
            <a:r>
              <a:rPr lang="zh-CN" altLang="en-US" dirty="0"/>
              <a:t>把</a:t>
            </a:r>
            <a:r>
              <a:rPr lang="en-US" altLang="zh-CN" dirty="0"/>
              <a:t>+</a:t>
            </a:r>
            <a:r>
              <a:rPr lang="zh-CN" altLang="en-US" dirty="0"/>
              <a:t>预测为</a:t>
            </a:r>
            <a:r>
              <a:rPr lang="en-US" altLang="zh-CN" dirty="0"/>
              <a:t>+</a:t>
            </a:r>
          </a:p>
          <a:p>
            <a:pPr lvl="3"/>
            <a:r>
              <a:rPr lang="zh-CN" altLang="en-US" dirty="0"/>
              <a:t>把</a:t>
            </a:r>
            <a:r>
              <a:rPr lang="en-US" altLang="zh-CN" dirty="0"/>
              <a:t>-</a:t>
            </a:r>
            <a:r>
              <a:rPr lang="zh-CN" altLang="en-US" dirty="0"/>
              <a:t>预测为</a:t>
            </a:r>
            <a:r>
              <a:rPr lang="en-US" altLang="zh-CN" dirty="0"/>
              <a:t>-</a:t>
            </a:r>
          </a:p>
          <a:p>
            <a:pPr lvl="2"/>
            <a:r>
              <a:rPr lang="zh-CN" altLang="en-US" dirty="0"/>
              <a:t>预测错误：</a:t>
            </a:r>
            <a:endParaRPr lang="en-US" altLang="zh-CN" dirty="0"/>
          </a:p>
          <a:p>
            <a:pPr lvl="3"/>
            <a:r>
              <a:rPr lang="zh-CN" altLang="en-US" dirty="0"/>
              <a:t>把</a:t>
            </a:r>
            <a:r>
              <a:rPr lang="en-US" altLang="zh-CN" dirty="0"/>
              <a:t>+</a:t>
            </a:r>
            <a:r>
              <a:rPr lang="zh-CN" altLang="en-US" dirty="0"/>
              <a:t>预测为</a:t>
            </a:r>
            <a:r>
              <a:rPr lang="en-US" altLang="zh-CN" dirty="0"/>
              <a:t>-</a:t>
            </a:r>
          </a:p>
          <a:p>
            <a:pPr lvl="3"/>
            <a:r>
              <a:rPr lang="zh-CN" altLang="en-US" dirty="0"/>
              <a:t>把</a:t>
            </a:r>
            <a:r>
              <a:rPr lang="en-US" altLang="zh-CN" dirty="0"/>
              <a:t>-</a:t>
            </a:r>
            <a:r>
              <a:rPr lang="zh-CN" altLang="en-US" dirty="0"/>
              <a:t>预测为</a:t>
            </a:r>
            <a:r>
              <a:rPr lang="en-US" altLang="zh-CN" dirty="0"/>
              <a:t>+</a:t>
            </a:r>
          </a:p>
          <a:p>
            <a:pPr lvl="1"/>
            <a:r>
              <a:rPr lang="zh-CN" altLang="en-US" dirty="0"/>
              <a:t>错误率</a:t>
            </a:r>
            <a:r>
              <a:rPr lang="en-US" altLang="zh-CN" dirty="0"/>
              <a:t>error=1-accuracy</a:t>
            </a:r>
          </a:p>
          <a:p>
            <a:pPr lvl="2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630179"/>
              </p:ext>
            </p:extLst>
          </p:nvPr>
        </p:nvGraphicFramePr>
        <p:xfrm>
          <a:off x="5043942" y="1238472"/>
          <a:ext cx="3613830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4465">
                  <a:extLst>
                    <a:ext uri="{9D8B030D-6E8A-4147-A177-3AD203B41FA5}">
                      <a16:colId xmlns:a16="http://schemas.microsoft.com/office/drawing/2014/main" val="2471756122"/>
                    </a:ext>
                  </a:extLst>
                </a:gridCol>
                <a:gridCol w="1026879">
                  <a:extLst>
                    <a:ext uri="{9D8B030D-6E8A-4147-A177-3AD203B41FA5}">
                      <a16:colId xmlns:a16="http://schemas.microsoft.com/office/drawing/2014/main" val="666680853"/>
                    </a:ext>
                  </a:extLst>
                </a:gridCol>
                <a:gridCol w="1382486">
                  <a:extLst>
                    <a:ext uri="{9D8B030D-6E8A-4147-A177-3AD203B41FA5}">
                      <a16:colId xmlns:a16="http://schemas.microsoft.com/office/drawing/2014/main" val="4202857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样本实际类别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预测类别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预测得</a:t>
                      </a:r>
                      <a:r>
                        <a:rPr lang="zh-CN" sz="1600" kern="100" dirty="0">
                          <a:effectLst/>
                        </a:rPr>
                        <a:t>正确</a:t>
                      </a:r>
                      <a:r>
                        <a:rPr lang="en-US" sz="1600" kern="100" dirty="0">
                          <a:effectLst/>
                        </a:rPr>
                        <a:t>/</a:t>
                      </a:r>
                      <a:r>
                        <a:rPr lang="zh-CN" sz="1600" kern="100" dirty="0">
                          <a:effectLst/>
                        </a:rPr>
                        <a:t>错误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941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+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520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0234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+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5649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048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92633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481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9835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正确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8740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effectLst/>
                        </a:rPr>
                        <a:t>错误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0249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-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+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rgbClr val="C00000"/>
                          </a:solidFill>
                          <a:effectLst/>
                        </a:rPr>
                        <a:t>错误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2492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7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r>
              <a:rPr lang="zh-CN" altLang="en-US" dirty="0"/>
              <a:t>数据集的划分</a:t>
            </a:r>
            <a:endParaRPr lang="en-US" altLang="zh-CN" dirty="0"/>
          </a:p>
          <a:p>
            <a:pPr lvl="1"/>
            <a:r>
              <a:rPr lang="zh-CN" altLang="en-US" dirty="0"/>
              <a:t>训练集</a:t>
            </a:r>
            <a:endParaRPr lang="en-US" altLang="zh-CN" dirty="0"/>
          </a:p>
          <a:p>
            <a:pPr lvl="1"/>
            <a:r>
              <a:rPr lang="zh-CN" altLang="en-US" dirty="0"/>
              <a:t>测试集</a:t>
            </a:r>
          </a:p>
        </p:txBody>
      </p:sp>
      <p:sp>
        <p:nvSpPr>
          <p:cNvPr id="3" name="矩形 2"/>
          <p:cNvSpPr/>
          <p:nvPr/>
        </p:nvSpPr>
        <p:spPr>
          <a:xfrm>
            <a:off x="1100488" y="2993457"/>
            <a:ext cx="1671588" cy="9208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训练集</a:t>
            </a:r>
          </a:p>
        </p:txBody>
      </p:sp>
      <p:sp>
        <p:nvSpPr>
          <p:cNvPr id="5" name="右箭头 4"/>
          <p:cNvSpPr/>
          <p:nvPr/>
        </p:nvSpPr>
        <p:spPr>
          <a:xfrm>
            <a:off x="2993457" y="3279006"/>
            <a:ext cx="622434" cy="33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907857" y="2910038"/>
            <a:ext cx="1260909" cy="100423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模型</a:t>
            </a:r>
          </a:p>
        </p:txBody>
      </p:sp>
      <p:sp>
        <p:nvSpPr>
          <p:cNvPr id="8" name="右箭头 7"/>
          <p:cNvSpPr/>
          <p:nvPr/>
        </p:nvSpPr>
        <p:spPr>
          <a:xfrm>
            <a:off x="5508859" y="3279006"/>
            <a:ext cx="622434" cy="33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66046" y="2983831"/>
            <a:ext cx="1671588" cy="9208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测试集</a:t>
            </a:r>
          </a:p>
        </p:txBody>
      </p:sp>
    </p:spTree>
    <p:extLst>
      <p:ext uri="{BB962C8B-B14F-4D97-AF65-F5344CB8AC3E}">
        <p14:creationId xmlns:p14="http://schemas.microsoft.com/office/powerpoint/2010/main" val="8750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404" y="1629249"/>
            <a:ext cx="4161414" cy="295014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625436" y="1541318"/>
            <a:ext cx="1250373" cy="734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41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r>
              <a:rPr lang="en-US" altLang="zh-CN" dirty="0"/>
              <a:t>(K=1</a:t>
            </a:r>
            <a:r>
              <a:rPr lang="zh-CN" altLang="en-US" dirty="0"/>
              <a:t>的做法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63" y="1591549"/>
            <a:ext cx="5022002" cy="32492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406BEB3-2AD9-498E-B2CD-5B7C30354A64}"/>
              </a:ext>
            </a:extLst>
          </p:cNvPr>
          <p:cNvSpPr/>
          <p:nvPr/>
        </p:nvSpPr>
        <p:spPr>
          <a:xfrm>
            <a:off x="6005286" y="2910814"/>
            <a:ext cx="2882405" cy="1246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500" dirty="0">
                <a:solidFill>
                  <a:srgbClr val="C00000"/>
                </a:solidFill>
              </a:rPr>
              <a:t>1.</a:t>
            </a:r>
            <a:r>
              <a:rPr lang="zh-CN" altLang="en-US" sz="1500" dirty="0">
                <a:solidFill>
                  <a:srgbClr val="C00000"/>
                </a:solidFill>
              </a:rPr>
              <a:t>Voronoi图，又叫泰森多边形或Dirichlet图，它是由一组由连接两邻点直线的垂直平分线组成的连续多边形组成</a:t>
            </a:r>
            <a:endParaRPr lang="en-US" altLang="zh-CN" sz="1500" dirty="0">
              <a:solidFill>
                <a:srgbClr val="C00000"/>
              </a:solidFill>
            </a:endParaRPr>
          </a:p>
          <a:p>
            <a:pPr algn="just"/>
            <a:r>
              <a:rPr lang="en-US" altLang="zh-CN" sz="1500" dirty="0">
                <a:solidFill>
                  <a:srgbClr val="C00000"/>
                </a:solidFill>
              </a:rPr>
              <a:t>2.</a:t>
            </a:r>
            <a:r>
              <a:rPr lang="zh-CN" altLang="en-US" sz="1500" dirty="0">
                <a:solidFill>
                  <a:srgbClr val="C00000"/>
                </a:solidFill>
              </a:rPr>
              <a:t>判断新的</a:t>
            </a:r>
            <a:r>
              <a:rPr lang="en-US" altLang="zh-CN" sz="1500" dirty="0">
                <a:solidFill>
                  <a:srgbClr val="C00000"/>
                </a:solidFill>
              </a:rPr>
              <a:t>Point</a:t>
            </a:r>
            <a:endParaRPr lang="zh-CN" altLang="en-US" sz="1500" dirty="0">
              <a:solidFill>
                <a:srgbClr val="C0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AEA7A8C-B106-45B0-963D-E09969C754F6}"/>
              </a:ext>
            </a:extLst>
          </p:cNvPr>
          <p:cNvCxnSpPr/>
          <p:nvPr/>
        </p:nvCxnSpPr>
        <p:spPr>
          <a:xfrm flipH="1" flipV="1">
            <a:off x="4491567" y="3445933"/>
            <a:ext cx="1763761" cy="122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D5A10E7-1E4A-4640-83D3-C742237F7465}"/>
              </a:ext>
            </a:extLst>
          </p:cNvPr>
          <p:cNvSpPr/>
          <p:nvPr/>
        </p:nvSpPr>
        <p:spPr>
          <a:xfrm>
            <a:off x="6351821" y="4386818"/>
            <a:ext cx="115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New point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0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pPr lvl="1"/>
            <a:r>
              <a:rPr lang="zh-CN" altLang="en-US" dirty="0"/>
              <a:t>相比于</a:t>
            </a:r>
            <a:r>
              <a:rPr lang="en-US" altLang="zh-CN" dirty="0"/>
              <a:t>k=1</a:t>
            </a:r>
          </a:p>
          <a:p>
            <a:pPr lvl="1"/>
            <a:r>
              <a:rPr lang="zh-CN" altLang="en-US" dirty="0"/>
              <a:t>训练集上错误率上升</a:t>
            </a:r>
            <a:endParaRPr lang="en-US" altLang="zh-CN" dirty="0"/>
          </a:p>
          <a:p>
            <a:pPr lvl="1"/>
            <a:r>
              <a:rPr lang="zh-CN" altLang="en-US" dirty="0"/>
              <a:t>测试集上错误率下降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31" y="2095266"/>
            <a:ext cx="3689391" cy="2620194"/>
          </a:xfrm>
          <a:prstGeom prst="rect">
            <a:avLst/>
          </a:prstGeom>
        </p:spPr>
      </p:pic>
      <p:sp>
        <p:nvSpPr>
          <p:cNvPr id="5" name="箭头: 上 5">
            <a:extLst>
              <a:ext uri="{FF2B5EF4-FFF2-40B4-BE49-F238E27FC236}">
                <a16:creationId xmlns:a16="http://schemas.microsoft.com/office/drawing/2014/main" id="{EE216751-4635-4645-A52F-1770F0F62FD6}"/>
              </a:ext>
            </a:extLst>
          </p:cNvPr>
          <p:cNvSpPr/>
          <p:nvPr/>
        </p:nvSpPr>
        <p:spPr>
          <a:xfrm>
            <a:off x="2680854" y="3107027"/>
            <a:ext cx="574964" cy="1028700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6">
            <a:extLst>
              <a:ext uri="{FF2B5EF4-FFF2-40B4-BE49-F238E27FC236}">
                <a16:creationId xmlns:a16="http://schemas.microsoft.com/office/drawing/2014/main" id="{37F26B32-9384-465C-A75F-589302E5E3DD}"/>
              </a:ext>
            </a:extLst>
          </p:cNvPr>
          <p:cNvSpPr/>
          <p:nvPr/>
        </p:nvSpPr>
        <p:spPr>
          <a:xfrm>
            <a:off x="7626417" y="3131419"/>
            <a:ext cx="534202" cy="10414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71" y="429490"/>
            <a:ext cx="2144509" cy="1520304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505200" y="2095266"/>
            <a:ext cx="1250373" cy="734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69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pPr lvl="1"/>
            <a:r>
              <a:rPr lang="zh-CN" altLang="en-US" dirty="0"/>
              <a:t>相比于</a:t>
            </a:r>
            <a:r>
              <a:rPr lang="en-US" altLang="zh-CN" dirty="0"/>
              <a:t>k=3</a:t>
            </a:r>
          </a:p>
          <a:p>
            <a:pPr lvl="1"/>
            <a:r>
              <a:rPr lang="zh-CN" altLang="en-US" dirty="0"/>
              <a:t>训练集上错误率上升</a:t>
            </a:r>
            <a:endParaRPr lang="en-US" altLang="zh-CN" dirty="0"/>
          </a:p>
          <a:p>
            <a:pPr lvl="1"/>
            <a:r>
              <a:rPr lang="zh-CN" altLang="en-US" dirty="0"/>
              <a:t>测试集上错误率下降</a:t>
            </a:r>
          </a:p>
        </p:txBody>
      </p:sp>
      <p:sp>
        <p:nvSpPr>
          <p:cNvPr id="5" name="箭头: 上 5">
            <a:extLst>
              <a:ext uri="{FF2B5EF4-FFF2-40B4-BE49-F238E27FC236}">
                <a16:creationId xmlns:a16="http://schemas.microsoft.com/office/drawing/2014/main" id="{EE216751-4635-4645-A52F-1770F0F62FD6}"/>
              </a:ext>
            </a:extLst>
          </p:cNvPr>
          <p:cNvSpPr/>
          <p:nvPr/>
        </p:nvSpPr>
        <p:spPr>
          <a:xfrm>
            <a:off x="2680854" y="3107027"/>
            <a:ext cx="574964" cy="1028700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下 6">
            <a:extLst>
              <a:ext uri="{FF2B5EF4-FFF2-40B4-BE49-F238E27FC236}">
                <a16:creationId xmlns:a16="http://schemas.microsoft.com/office/drawing/2014/main" id="{37F26B32-9384-465C-A75F-589302E5E3DD}"/>
              </a:ext>
            </a:extLst>
          </p:cNvPr>
          <p:cNvSpPr/>
          <p:nvPr/>
        </p:nvSpPr>
        <p:spPr>
          <a:xfrm>
            <a:off x="7626417" y="3131419"/>
            <a:ext cx="534202" cy="10414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87" y="2252009"/>
            <a:ext cx="3990400" cy="24520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74" y="386043"/>
            <a:ext cx="2523457" cy="1792151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470563" y="2137709"/>
            <a:ext cx="1250373" cy="734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34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10" y="2326277"/>
            <a:ext cx="3442987" cy="2087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不同</a:t>
            </a:r>
            <a:r>
              <a:rPr lang="en-US" altLang="zh-CN" dirty="0"/>
              <a:t>K</a:t>
            </a:r>
            <a:r>
              <a:rPr lang="zh-CN" altLang="en-US" dirty="0"/>
              <a:t>值的效果</a:t>
            </a:r>
            <a:endParaRPr lang="en-US" altLang="zh-CN" dirty="0"/>
          </a:p>
          <a:p>
            <a:pPr lvl="1"/>
            <a:r>
              <a:rPr lang="zh-CN" altLang="en-US" dirty="0"/>
              <a:t>相比于</a:t>
            </a:r>
            <a:r>
              <a:rPr lang="en-US" altLang="zh-CN" dirty="0"/>
              <a:t>k=7</a:t>
            </a:r>
          </a:p>
          <a:p>
            <a:pPr lvl="1"/>
            <a:r>
              <a:rPr lang="zh-CN" altLang="en-US" dirty="0"/>
              <a:t>训练集上错误率下降</a:t>
            </a:r>
            <a:endParaRPr lang="en-US" altLang="zh-CN" dirty="0"/>
          </a:p>
          <a:p>
            <a:pPr lvl="1"/>
            <a:r>
              <a:rPr lang="zh-CN" altLang="en-US" dirty="0"/>
              <a:t>测试集上错误率下降</a:t>
            </a:r>
          </a:p>
        </p:txBody>
      </p:sp>
      <p:sp>
        <p:nvSpPr>
          <p:cNvPr id="6" name="箭头: 下 6">
            <a:extLst>
              <a:ext uri="{FF2B5EF4-FFF2-40B4-BE49-F238E27FC236}">
                <a16:creationId xmlns:a16="http://schemas.microsoft.com/office/drawing/2014/main" id="{37F26B32-9384-465C-A75F-589302E5E3DD}"/>
              </a:ext>
            </a:extLst>
          </p:cNvPr>
          <p:cNvSpPr/>
          <p:nvPr/>
        </p:nvSpPr>
        <p:spPr>
          <a:xfrm>
            <a:off x="7626417" y="3131419"/>
            <a:ext cx="534202" cy="10414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6">
            <a:extLst>
              <a:ext uri="{FF2B5EF4-FFF2-40B4-BE49-F238E27FC236}">
                <a16:creationId xmlns:a16="http://schemas.microsoft.com/office/drawing/2014/main" id="{37F26B32-9384-465C-A75F-589302E5E3DD}"/>
              </a:ext>
            </a:extLst>
          </p:cNvPr>
          <p:cNvSpPr/>
          <p:nvPr/>
        </p:nvSpPr>
        <p:spPr>
          <a:xfrm>
            <a:off x="3499075" y="2972092"/>
            <a:ext cx="534202" cy="104146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00892" y="3097092"/>
            <a:ext cx="3217718" cy="1075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sz="1400" dirty="0"/>
              <a:t>1</a:t>
            </a:r>
            <a:r>
              <a:rPr lang="zh-CN" altLang="en-US" sz="1400" dirty="0"/>
              <a:t>，小的</a:t>
            </a:r>
            <a:r>
              <a:rPr lang="en-US" altLang="zh-CN" sz="1400" dirty="0"/>
              <a:t>K</a:t>
            </a:r>
            <a:r>
              <a:rPr lang="zh-CN" altLang="en-US" sz="1400" dirty="0"/>
              <a:t>值，计算代价小；大的</a:t>
            </a:r>
            <a:r>
              <a:rPr lang="en-US" altLang="zh-CN" sz="1400" dirty="0"/>
              <a:t>K</a:t>
            </a:r>
            <a:r>
              <a:rPr lang="zh-CN" altLang="en-US" sz="1400" dirty="0"/>
              <a:t>值计算代价大；</a:t>
            </a:r>
            <a:endParaRPr lang="en-US" altLang="zh-CN" sz="1400" dirty="0"/>
          </a:p>
          <a:p>
            <a:pPr algn="just"/>
            <a:r>
              <a:rPr lang="en-US" altLang="zh-CN" sz="1400" dirty="0"/>
              <a:t>2</a:t>
            </a:r>
            <a:r>
              <a:rPr lang="zh-CN" altLang="en-US" sz="1400" dirty="0"/>
              <a:t>，小的</a:t>
            </a:r>
            <a:r>
              <a:rPr lang="en-US" altLang="zh-CN" sz="1400" dirty="0"/>
              <a:t>K</a:t>
            </a:r>
            <a:r>
              <a:rPr lang="zh-CN" altLang="en-US" sz="1400" dirty="0"/>
              <a:t>值，测试集上的错误率高，大的</a:t>
            </a:r>
            <a:r>
              <a:rPr lang="en-US" altLang="zh-CN" sz="1400" dirty="0"/>
              <a:t>K</a:t>
            </a:r>
            <a:r>
              <a:rPr lang="zh-CN" altLang="en-US" sz="1400" dirty="0"/>
              <a:t>值，测试集上的错误率降低</a:t>
            </a:r>
            <a:endParaRPr lang="en-US" altLang="zh-CN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46" y="471161"/>
            <a:ext cx="2461478" cy="151255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830781" y="2224030"/>
            <a:ext cx="1250373" cy="7342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B041476-A920-4BC2-932A-56820E087FD2}"/>
              </a:ext>
            </a:extLst>
          </p:cNvPr>
          <p:cNvSpPr/>
          <p:nvPr/>
        </p:nvSpPr>
        <p:spPr>
          <a:xfrm>
            <a:off x="848532" y="4332828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b="1" i="1" dirty="0"/>
              <a:t>多大的</a:t>
            </a:r>
            <a:r>
              <a:rPr lang="en-US" altLang="zh-CN" b="1" i="1" dirty="0"/>
              <a:t>K</a:t>
            </a:r>
            <a:r>
              <a:rPr lang="zh-CN" altLang="en-US" b="1" i="1" dirty="0"/>
              <a:t>是合适的呢？</a:t>
            </a:r>
            <a:endParaRPr lang="en-US" altLang="zh-CN" b="1" i="1" dirty="0"/>
          </a:p>
        </p:txBody>
      </p:sp>
    </p:spTree>
    <p:extLst>
      <p:ext uri="{BB962C8B-B14F-4D97-AF65-F5344CB8AC3E}">
        <p14:creationId xmlns:p14="http://schemas.microsoft.com/office/powerpoint/2010/main" val="221554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监督学习的真正目的是在</a:t>
            </a:r>
            <a:r>
              <a:rPr lang="zh-CN" altLang="en-US" dirty="0">
                <a:solidFill>
                  <a:srgbClr val="C00000"/>
                </a:solidFill>
              </a:rPr>
              <a:t>测试集上取得好的预测精度</a:t>
            </a:r>
            <a:r>
              <a:rPr lang="zh-CN" altLang="en-US" dirty="0"/>
              <a:t>，而测试集在训练时是不知道的</a:t>
            </a:r>
            <a:endParaRPr lang="en-US" altLang="zh-CN" dirty="0"/>
          </a:p>
          <a:p>
            <a:pPr lvl="1"/>
            <a:r>
              <a:rPr lang="zh-CN" altLang="en-US" dirty="0"/>
              <a:t>通过在</a:t>
            </a:r>
            <a:r>
              <a:rPr lang="zh-CN" altLang="en-US" dirty="0">
                <a:solidFill>
                  <a:srgbClr val="C00000"/>
                </a:solidFill>
              </a:rPr>
              <a:t>训练集上最小化损失函数来设定的参数</a:t>
            </a:r>
            <a:r>
              <a:rPr lang="zh-CN" altLang="en-US" dirty="0"/>
              <a:t>，并不一定能获得最佳的分类模型</a:t>
            </a:r>
            <a:endParaRPr lang="en-US" altLang="zh-CN" dirty="0"/>
          </a:p>
          <a:p>
            <a:pPr lvl="1"/>
            <a:r>
              <a:rPr lang="zh-CN" altLang="en-US" dirty="0"/>
              <a:t>我们希望训练的模型能够有效地对核心的数据分布建模，</a:t>
            </a:r>
            <a:r>
              <a:rPr lang="zh-CN" altLang="en-US" dirty="0">
                <a:solidFill>
                  <a:srgbClr val="C00000"/>
                </a:solidFill>
              </a:rPr>
              <a:t>而忽略数据中的噪音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4C4FFA9-D4BD-415E-931F-BFC395F9773C}"/>
              </a:ext>
            </a:extLst>
          </p:cNvPr>
          <p:cNvSpPr/>
          <p:nvPr/>
        </p:nvSpPr>
        <p:spPr>
          <a:xfrm>
            <a:off x="1397001" y="3297242"/>
            <a:ext cx="598714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使得模型，对测试集也能处理的比较好，这叫做</a:t>
            </a:r>
            <a:r>
              <a:rPr lang="zh-CN" altLang="en-US" dirty="0">
                <a:solidFill>
                  <a:srgbClr val="C00000"/>
                </a:solidFill>
              </a:rPr>
              <a:t>泛化能力</a:t>
            </a:r>
          </a:p>
        </p:txBody>
      </p:sp>
    </p:spTree>
    <p:extLst>
      <p:ext uri="{BB962C8B-B14F-4D97-AF65-F5344CB8AC3E}">
        <p14:creationId xmlns:p14="http://schemas.microsoft.com/office/powerpoint/2010/main" val="29647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采样假设：训练集与测试集</a:t>
            </a:r>
            <a:endParaRPr lang="en-US" altLang="zh-CN" dirty="0"/>
          </a:p>
          <a:p>
            <a:pPr lvl="1"/>
            <a:r>
              <a:rPr lang="zh-CN" altLang="en-US" dirty="0"/>
              <a:t>假设训练样本和测试数据是独立采样</a:t>
            </a:r>
            <a:endParaRPr lang="en-US" altLang="zh-CN" dirty="0"/>
          </a:p>
          <a:p>
            <a:pPr lvl="1"/>
            <a:r>
              <a:rPr lang="zh-CN" altLang="en-US" dirty="0"/>
              <a:t>训练数据与测试数据的</a:t>
            </a:r>
            <a:r>
              <a:rPr lang="zh-CN" altLang="en-US" dirty="0">
                <a:solidFill>
                  <a:srgbClr val="C00000"/>
                </a:solidFill>
              </a:rPr>
              <a:t>分布很可能不一致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81" y="2365244"/>
            <a:ext cx="5517819" cy="22939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41040" y="877533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分类误差的度量</a:t>
            </a:r>
            <a:r>
              <a:rPr lang="en-US" altLang="zh-CN" dirty="0"/>
              <a:t>(</a:t>
            </a:r>
            <a:r>
              <a:rPr lang="zh-CN" altLang="en-US" dirty="0"/>
              <a:t>即错误率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00" y="1305248"/>
            <a:ext cx="3352800" cy="6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为什么需要机器学习</a:t>
            </a:r>
            <a:endParaRPr lang="en-US" altLang="zh-CN" dirty="0"/>
          </a:p>
          <a:p>
            <a:pPr lvl="1"/>
            <a:r>
              <a:rPr lang="zh-CN" altLang="en-US" dirty="0"/>
              <a:t>人们不只需要</a:t>
            </a:r>
            <a:r>
              <a:rPr lang="zh-CN" altLang="en-US" dirty="0">
                <a:solidFill>
                  <a:srgbClr val="4AABC5"/>
                </a:solidFill>
              </a:rPr>
              <a:t>手动分类</a:t>
            </a:r>
            <a:r>
              <a:rPr lang="zh-CN" altLang="en-US" dirty="0"/>
              <a:t>，更需要</a:t>
            </a:r>
            <a:r>
              <a:rPr lang="zh-CN" altLang="en-US" dirty="0">
                <a:solidFill>
                  <a:srgbClr val="C00000"/>
                </a:solidFill>
              </a:rPr>
              <a:t>自动识别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4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9" r="27631"/>
          <a:stretch/>
        </p:blipFill>
        <p:spPr>
          <a:xfrm>
            <a:off x="1305252" y="2325709"/>
            <a:ext cx="1377404" cy="150375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5" name="Rectangle 20"/>
          <p:cNvSpPr/>
          <p:nvPr/>
        </p:nvSpPr>
        <p:spPr>
          <a:xfrm>
            <a:off x="1732344" y="3829459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rgbClr val="4AABC5"/>
                </a:solidFill>
                <a:latin typeface="STZhongsong" charset="-122"/>
                <a:ea typeface="STZhongsong" charset="-122"/>
                <a:cs typeface="STZhongsong" charset="-122"/>
              </a:rPr>
              <a:t>狐狸</a:t>
            </a:r>
            <a:endParaRPr lang="en-US" sz="1500" dirty="0">
              <a:solidFill>
                <a:srgbClr val="4AABC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6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5" r="27666"/>
          <a:stretch/>
        </p:blipFill>
        <p:spPr>
          <a:xfrm>
            <a:off x="2817421" y="2325710"/>
            <a:ext cx="1208430" cy="150375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7" name="Rectangle 22"/>
          <p:cNvSpPr/>
          <p:nvPr/>
        </p:nvSpPr>
        <p:spPr>
          <a:xfrm>
            <a:off x="3244513" y="3829459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500" dirty="0">
                <a:solidFill>
                  <a:srgbClr val="4AABC5"/>
                </a:solidFill>
                <a:latin typeface="STZhongsong" charset="-122"/>
                <a:ea typeface="STZhongsong" charset="-122"/>
                <a:cs typeface="STZhongsong" charset="-122"/>
              </a:rPr>
              <a:t>狗</a:t>
            </a:r>
            <a:endParaRPr lang="en-US" sz="1500" dirty="0">
              <a:solidFill>
                <a:srgbClr val="4AABC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8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r="10557"/>
          <a:stretch/>
        </p:blipFill>
        <p:spPr>
          <a:xfrm>
            <a:off x="5752236" y="2325709"/>
            <a:ext cx="1830956" cy="150375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9" name="Rectangle 24"/>
          <p:cNvSpPr/>
          <p:nvPr/>
        </p:nvSpPr>
        <p:spPr>
          <a:xfrm>
            <a:off x="5752237" y="3829459"/>
            <a:ext cx="18309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500" dirty="0">
                <a:solidFill>
                  <a:srgbClr val="F89646"/>
                </a:solidFill>
                <a:latin typeface="STZhongsong" charset="-122"/>
                <a:ea typeface="STZhongsong" charset="-122"/>
                <a:cs typeface="STZhongsong" charset="-122"/>
              </a:rPr>
              <a:t>狐狸 </a:t>
            </a:r>
            <a:r>
              <a:rPr lang="en-US" altLang="zh-CN" sz="1500" dirty="0">
                <a:solidFill>
                  <a:srgbClr val="F89646"/>
                </a:solidFill>
                <a:latin typeface="Calibri" charset="0"/>
                <a:ea typeface="Calibri" charset="0"/>
                <a:cs typeface="Calibri" charset="0"/>
              </a:rPr>
              <a:t>or</a:t>
            </a:r>
            <a:r>
              <a:rPr lang="zh-CN" altLang="en-US" sz="1500" dirty="0">
                <a:solidFill>
                  <a:srgbClr val="F89646"/>
                </a:solidFill>
                <a:latin typeface="STZhongsong" charset="-122"/>
                <a:ea typeface="STZhongsong" charset="-122"/>
                <a:cs typeface="STZhongsong" charset="-122"/>
              </a:rPr>
              <a:t> 狗？</a:t>
            </a:r>
            <a:endParaRPr lang="en-US" sz="1500" dirty="0">
              <a:solidFill>
                <a:srgbClr val="F89646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Right Arrow 25"/>
          <p:cNvSpPr/>
          <p:nvPr/>
        </p:nvSpPr>
        <p:spPr>
          <a:xfrm>
            <a:off x="4836854" y="2842468"/>
            <a:ext cx="216024" cy="48605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2500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分类：随着</a:t>
            </a:r>
            <a:r>
              <a:rPr lang="en-US" altLang="zh-CN" dirty="0"/>
              <a:t>K</a:t>
            </a:r>
            <a:r>
              <a:rPr lang="zh-CN" altLang="en-US" dirty="0"/>
              <a:t>增加</a:t>
            </a:r>
            <a:endParaRPr lang="en-US" altLang="zh-CN" dirty="0"/>
          </a:p>
          <a:p>
            <a:pPr lvl="1"/>
            <a:r>
              <a:rPr lang="zh-CN" altLang="en-US" dirty="0"/>
              <a:t>分类边界面越来越平滑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训练误差增加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050" name="Picture 2" descr="2012-10-26-knn-example-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708" y="2040680"/>
            <a:ext cx="6580619" cy="210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81890" y="4368330"/>
            <a:ext cx="7910945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3"/>
              </a:rPr>
              <a:t>https://bdewilde.github.io/blog/blogger/2012/10/26/classification-of-hand-written-digits-3/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4993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lvl="1"/>
            <a:r>
              <a:rPr lang="zh-CN" altLang="en-US" dirty="0"/>
              <a:t>欠拟合与过拟合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16" y="2523408"/>
            <a:ext cx="7447367" cy="21296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72096" y="1597962"/>
            <a:ext cx="667789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/>
              <a:t>Everything Should Be Made </a:t>
            </a:r>
            <a:r>
              <a:rPr lang="en-US" altLang="zh-CN" b="1" dirty="0">
                <a:solidFill>
                  <a:srgbClr val="C00000"/>
                </a:solidFill>
              </a:rPr>
              <a:t>as Simple as Possible</a:t>
            </a:r>
            <a:r>
              <a:rPr lang="en-US" altLang="zh-CN" b="1" dirty="0"/>
              <a:t>, But Not Simpler</a:t>
            </a:r>
          </a:p>
          <a:p>
            <a:r>
              <a:rPr lang="en-US" altLang="zh-CN" b="1" dirty="0"/>
              <a:t>        ----Albert Einstein</a:t>
            </a:r>
          </a:p>
        </p:txBody>
      </p:sp>
      <p:sp>
        <p:nvSpPr>
          <p:cNvPr id="3" name="半闭框 2">
            <a:extLst>
              <a:ext uri="{FF2B5EF4-FFF2-40B4-BE49-F238E27FC236}">
                <a16:creationId xmlns:a16="http://schemas.microsoft.com/office/drawing/2014/main" id="{EE24312B-9C79-4484-863B-B960CFB6DD9C}"/>
              </a:ext>
            </a:extLst>
          </p:cNvPr>
          <p:cNvSpPr/>
          <p:nvPr/>
        </p:nvSpPr>
        <p:spPr>
          <a:xfrm rot="12482411">
            <a:off x="4856893" y="3660321"/>
            <a:ext cx="464457" cy="1328057"/>
          </a:xfrm>
          <a:prstGeom prst="halfFrame">
            <a:avLst>
              <a:gd name="adj1" fmla="val 34895"/>
              <a:gd name="adj2" fmla="val 2708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4391891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algn="just"/>
            <a:r>
              <a:rPr lang="en-US" altLang="zh-CN" dirty="0"/>
              <a:t>K</a:t>
            </a:r>
            <a:r>
              <a:rPr lang="zh-CN" altLang="en-US" dirty="0"/>
              <a:t>是参数，</a:t>
            </a:r>
            <a:r>
              <a:rPr lang="en-US" altLang="zh-CN" dirty="0"/>
              <a:t>K</a:t>
            </a:r>
            <a:r>
              <a:rPr lang="zh-CN" altLang="en-US" dirty="0"/>
              <a:t>的选择可以用</a:t>
            </a:r>
            <a:r>
              <a:rPr lang="zh-CN" altLang="en-US" dirty="0">
                <a:solidFill>
                  <a:srgbClr val="FF0000"/>
                </a:solidFill>
              </a:rPr>
              <a:t>交叉验证</a:t>
            </a:r>
            <a:r>
              <a:rPr lang="zh-CN" altLang="en-US" dirty="0"/>
              <a:t>的办法</a:t>
            </a:r>
            <a:endParaRPr lang="en-US" altLang="zh-CN" dirty="0"/>
          </a:p>
          <a:p>
            <a:pPr lvl="1" algn="just"/>
            <a:r>
              <a:rPr lang="en-US" altLang="zh-CN" dirty="0"/>
              <a:t>For K=1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5….</a:t>
            </a:r>
          </a:p>
          <a:p>
            <a:pPr lvl="2" algn="just"/>
            <a:r>
              <a:rPr lang="zh-CN" altLang="en-US" dirty="0"/>
              <a:t>把训练集划分为训练集和验证集</a:t>
            </a:r>
            <a:r>
              <a:rPr lang="en-US" altLang="zh-CN" dirty="0"/>
              <a:t>(</a:t>
            </a:r>
            <a:r>
              <a:rPr lang="zh-CN" altLang="en-US" dirty="0"/>
              <a:t>看右边的图</a:t>
            </a:r>
            <a:r>
              <a:rPr lang="en-US" altLang="zh-CN" dirty="0"/>
              <a:t>)</a:t>
            </a:r>
          </a:p>
          <a:p>
            <a:pPr lvl="2" algn="just"/>
            <a:r>
              <a:rPr lang="zh-CN" altLang="en-US" dirty="0"/>
              <a:t>训练模型</a:t>
            </a:r>
            <a:endParaRPr lang="en-US" altLang="zh-CN" dirty="0"/>
          </a:p>
          <a:p>
            <a:pPr lvl="2" algn="just"/>
            <a:r>
              <a:rPr lang="zh-CN" altLang="en-US" dirty="0"/>
              <a:t>通过</a:t>
            </a:r>
            <a:r>
              <a:rPr lang="zh-CN" altLang="en-US" dirty="0">
                <a:solidFill>
                  <a:srgbClr val="C00000"/>
                </a:solidFill>
              </a:rPr>
              <a:t>验证集的损失计算误差</a:t>
            </a:r>
            <a:r>
              <a:rPr lang="en-US" altLang="zh-CN" dirty="0"/>
              <a:t>(</a:t>
            </a:r>
            <a:r>
              <a:rPr lang="zh-CN" altLang="en-US" dirty="0"/>
              <a:t>是一个平均值，看右边的图</a:t>
            </a:r>
            <a:r>
              <a:rPr lang="en-US" altLang="zh-CN" dirty="0"/>
              <a:t>)</a:t>
            </a:r>
          </a:p>
          <a:p>
            <a:pPr lvl="1" algn="just"/>
            <a:r>
              <a:rPr lang="zh-CN" altLang="en-US" dirty="0"/>
              <a:t>根据</a:t>
            </a:r>
            <a:r>
              <a:rPr lang="zh-CN" altLang="en-US" dirty="0">
                <a:solidFill>
                  <a:srgbClr val="C00000"/>
                </a:solidFill>
              </a:rPr>
              <a:t>验证集的损失误差，选择优化的</a:t>
            </a:r>
            <a:r>
              <a:rPr lang="en-US" altLang="zh-CN" dirty="0"/>
              <a:t>K</a:t>
            </a:r>
            <a:endParaRPr lang="zh-CN" altLang="en-US" dirty="0"/>
          </a:p>
          <a:p>
            <a:pPr algn="just"/>
            <a:endParaRPr lang="en-US" altLang="zh-CN" dirty="0"/>
          </a:p>
          <a:p>
            <a:pPr lvl="1" algn="just"/>
            <a:endParaRPr lang="zh-CN" alt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39" y="1377711"/>
            <a:ext cx="3605645" cy="2671495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677333" y="4406900"/>
            <a:ext cx="2578100" cy="550333"/>
          </a:xfrm>
          <a:prstGeom prst="wedgeEllipseCallout">
            <a:avLst>
              <a:gd name="adj1" fmla="val -13591"/>
              <a:gd name="adj2" fmla="val -10376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KNN</a:t>
            </a:r>
            <a:r>
              <a:rPr lang="zh-CN" altLang="en-US" dirty="0">
                <a:solidFill>
                  <a:sysClr val="windowText" lastClr="000000"/>
                </a:solidFill>
              </a:rPr>
              <a:t>的</a:t>
            </a:r>
            <a:r>
              <a:rPr lang="en-US" altLang="zh-CN" dirty="0">
                <a:solidFill>
                  <a:sysClr val="windowText" lastClr="000000"/>
                </a:solidFill>
              </a:rPr>
              <a:t>K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4458661" y="4320117"/>
            <a:ext cx="2578100" cy="550333"/>
          </a:xfrm>
          <a:prstGeom prst="wedgeEllipseCallout">
            <a:avLst>
              <a:gd name="adj1" fmla="val 30744"/>
              <a:gd name="adj2" fmla="val -10515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K</a:t>
            </a:r>
            <a:r>
              <a:rPr lang="zh-CN" altLang="en-US" dirty="0">
                <a:solidFill>
                  <a:sysClr val="windowText" lastClr="000000"/>
                </a:solidFill>
              </a:rPr>
              <a:t>折交叉验证的</a:t>
            </a:r>
            <a:r>
              <a:rPr lang="en-US" altLang="zh-CN" dirty="0">
                <a:solidFill>
                  <a:sysClr val="windowText" lastClr="000000"/>
                </a:solidFill>
              </a:rPr>
              <a:t>K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3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97333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KNN</a:t>
            </a:r>
            <a:r>
              <a:rPr lang="zh-CN" altLang="en-US" dirty="0"/>
              <a:t>分类</a:t>
            </a:r>
            <a:endParaRPr lang="en-US" altLang="zh-CN" dirty="0"/>
          </a:p>
          <a:p>
            <a:pPr algn="just"/>
            <a:r>
              <a:rPr lang="en-US" altLang="zh-CN" dirty="0"/>
              <a:t>K</a:t>
            </a:r>
            <a:r>
              <a:rPr lang="zh-CN" altLang="en-US" dirty="0"/>
              <a:t>是参数，</a:t>
            </a:r>
            <a:r>
              <a:rPr lang="en-US" altLang="zh-CN" dirty="0"/>
              <a:t>K</a:t>
            </a:r>
            <a:r>
              <a:rPr lang="zh-CN" altLang="en-US" dirty="0"/>
              <a:t>的选择可以用</a:t>
            </a:r>
            <a:r>
              <a:rPr lang="zh-CN" altLang="en-US" dirty="0">
                <a:solidFill>
                  <a:srgbClr val="C00000"/>
                </a:solidFill>
              </a:rPr>
              <a:t>交叉验证</a:t>
            </a:r>
            <a:r>
              <a:rPr lang="zh-CN" altLang="en-US" dirty="0"/>
              <a:t>的办法</a:t>
            </a:r>
            <a:endParaRPr lang="en-US" altLang="zh-CN" dirty="0"/>
          </a:p>
          <a:p>
            <a:pPr lvl="1" algn="just"/>
            <a:r>
              <a:rPr lang="zh-CN" altLang="en-US" dirty="0"/>
              <a:t>交叉验证的细节，以</a:t>
            </a:r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zh-CN" altLang="en-US" dirty="0">
                <a:solidFill>
                  <a:srgbClr val="C00000"/>
                </a:solidFill>
              </a:rPr>
              <a:t>折交叉验证</a:t>
            </a:r>
            <a:r>
              <a:rPr lang="zh-CN" altLang="en-US" dirty="0"/>
              <a:t>为例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91" y="2175765"/>
            <a:ext cx="6718279" cy="18543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54040" y="3339161"/>
            <a:ext cx="20890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平均正确率或者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平均错误率</a:t>
            </a:r>
          </a:p>
        </p:txBody>
      </p:sp>
    </p:spTree>
    <p:extLst>
      <p:ext uri="{BB962C8B-B14F-4D97-AF65-F5344CB8AC3E}">
        <p14:creationId xmlns:p14="http://schemas.microsoft.com/office/powerpoint/2010/main" val="87731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KNN</a:t>
            </a:r>
            <a:r>
              <a:rPr lang="zh-CN" altLang="en-US" dirty="0"/>
              <a:t>总结</a:t>
            </a:r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近邻分类方法</a:t>
            </a:r>
            <a:r>
              <a:rPr lang="zh-CN" altLang="en-US" dirty="0">
                <a:solidFill>
                  <a:srgbClr val="C00000"/>
                </a:solidFill>
              </a:rPr>
              <a:t>简单有效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可应用到</a:t>
            </a:r>
            <a:r>
              <a:rPr lang="zh-CN" altLang="en-US" dirty="0">
                <a:solidFill>
                  <a:srgbClr val="C00000"/>
                </a:solidFill>
              </a:rPr>
              <a:t>多分类问题上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分类面是</a:t>
            </a:r>
            <a:r>
              <a:rPr lang="zh-CN" altLang="en-US" dirty="0">
                <a:solidFill>
                  <a:srgbClr val="C00000"/>
                </a:solidFill>
              </a:rPr>
              <a:t>非线性的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随着</a:t>
            </a:r>
            <a:r>
              <a:rPr lang="zh-CN" altLang="en-US" dirty="0">
                <a:solidFill>
                  <a:srgbClr val="C00000"/>
                </a:solidFill>
              </a:rPr>
              <a:t>样本数量增加精度会自然提升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只有</a:t>
            </a:r>
            <a:r>
              <a:rPr lang="zh-CN" altLang="en-US" dirty="0">
                <a:solidFill>
                  <a:srgbClr val="C00000"/>
                </a:solidFill>
              </a:rPr>
              <a:t>一个参数</a:t>
            </a:r>
            <a:r>
              <a:rPr lang="en-US" altLang="zh-CN" dirty="0">
                <a:solidFill>
                  <a:srgbClr val="C00000"/>
                </a:solidFill>
              </a:rPr>
              <a:t>K</a:t>
            </a:r>
          </a:p>
          <a:p>
            <a:pPr lvl="2"/>
            <a:r>
              <a:rPr lang="zh-CN" altLang="en-US" dirty="0"/>
              <a:t>容易通过交叉验证设置该参数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21" y="1568176"/>
            <a:ext cx="3196679" cy="252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K</a:t>
            </a:r>
            <a:r>
              <a:rPr lang="zh-CN" altLang="en-US" dirty="0"/>
              <a:t>近邻总结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怎么度量最近，需要</a:t>
            </a:r>
            <a:r>
              <a:rPr lang="zh-CN" altLang="en-US" dirty="0">
                <a:solidFill>
                  <a:srgbClr val="C00000"/>
                </a:solidFill>
              </a:rPr>
              <a:t>特定的距离公式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需要</a:t>
            </a:r>
            <a:r>
              <a:rPr lang="zh-CN" altLang="en-US" dirty="0">
                <a:solidFill>
                  <a:srgbClr val="C00000"/>
                </a:solidFill>
              </a:rPr>
              <a:t>计算</a:t>
            </a:r>
            <a:r>
              <a:rPr lang="en-US" altLang="zh-CN" dirty="0">
                <a:solidFill>
                  <a:srgbClr val="C00000"/>
                </a:solidFill>
              </a:rPr>
              <a:t>K</a:t>
            </a:r>
            <a:r>
              <a:rPr lang="zh-CN" altLang="en-US" dirty="0">
                <a:solidFill>
                  <a:srgbClr val="C00000"/>
                </a:solidFill>
              </a:rPr>
              <a:t>近邻</a:t>
            </a:r>
            <a:r>
              <a:rPr lang="zh-CN" altLang="en-US" dirty="0"/>
              <a:t>，计算量大</a:t>
            </a:r>
          </a:p>
          <a:p>
            <a:pPr lvl="1"/>
            <a:r>
              <a:rPr lang="zh-CN" altLang="en-US" dirty="0"/>
              <a:t>需要</a:t>
            </a:r>
            <a:r>
              <a:rPr lang="zh-CN" altLang="en-US" dirty="0">
                <a:solidFill>
                  <a:srgbClr val="C00000"/>
                </a:solidFill>
              </a:rPr>
              <a:t>存储和搜索数据集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但可以用索引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289" y="2452255"/>
            <a:ext cx="4649722" cy="20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距离公式</a:t>
            </a:r>
            <a:endParaRPr kumimoji="1" lang="en-US" altLang="zh-CN" dirty="0"/>
          </a:p>
          <a:p>
            <a:r>
              <a:rPr lang="zh-CN" altLang="en-US" dirty="0"/>
              <a:t>例子：手写数字识别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34" y="1585198"/>
            <a:ext cx="5365173" cy="334008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49A73B4-3DF1-408D-AE0D-237DF6FB7695}"/>
              </a:ext>
            </a:extLst>
          </p:cNvPr>
          <p:cNvSpPr/>
          <p:nvPr/>
        </p:nvSpPr>
        <p:spPr>
          <a:xfrm>
            <a:off x="4797136" y="2924629"/>
            <a:ext cx="2667000" cy="21322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4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Iris</a:t>
            </a:r>
            <a:r>
              <a:rPr kumimoji="1" lang="zh-CN" altLang="en-US" dirty="0"/>
              <a:t>数据集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51" y="819150"/>
            <a:ext cx="6449672" cy="4388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85" y="1504749"/>
            <a:ext cx="5860115" cy="3518085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0241D353-E04F-421D-AA2C-3B0465E72E29}"/>
              </a:ext>
            </a:extLst>
          </p:cNvPr>
          <p:cNvSpPr/>
          <p:nvPr/>
        </p:nvSpPr>
        <p:spPr>
          <a:xfrm>
            <a:off x="3185886" y="4691743"/>
            <a:ext cx="1074057" cy="3955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KNN</a:t>
            </a:r>
            <a:r>
              <a:rPr kumimoji="1" lang="zh-CN" altLang="en-US" dirty="0"/>
              <a:t>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MNIST</a:t>
            </a:r>
            <a:r>
              <a:rPr kumimoji="1" lang="zh-CN" altLang="en-US" dirty="0"/>
              <a:t>数据集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90" y="1611838"/>
            <a:ext cx="7154903" cy="552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56" y="2304039"/>
            <a:ext cx="4708862" cy="2566411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70AAB764-FC97-45EC-AFE9-1904987D628C}"/>
              </a:ext>
            </a:extLst>
          </p:cNvPr>
          <p:cNvSpPr/>
          <p:nvPr/>
        </p:nvSpPr>
        <p:spPr>
          <a:xfrm>
            <a:off x="2529114" y="4535714"/>
            <a:ext cx="986972" cy="4463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89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什么是机器学习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Machine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Learning</a:t>
            </a:r>
          </a:p>
          <a:p>
            <a:r>
              <a:rPr lang="zh-CN" altLang="en-US" dirty="0"/>
              <a:t>机器学习：使用</a:t>
            </a:r>
            <a:r>
              <a:rPr lang="zh-CN" altLang="en-US" dirty="0">
                <a:solidFill>
                  <a:srgbClr val="C00000"/>
                </a:solidFill>
              </a:rPr>
              <a:t>训练数据</a:t>
            </a:r>
            <a:r>
              <a:rPr lang="en-US" altLang="zh-CN" dirty="0">
                <a:solidFill>
                  <a:srgbClr val="C00000"/>
                </a:solidFill>
              </a:rPr>
              <a:t>(Training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Data)</a:t>
            </a:r>
            <a:r>
              <a:rPr lang="zh-CN" altLang="en-US" dirty="0">
                <a:solidFill>
                  <a:srgbClr val="C00000"/>
                </a:solidFill>
              </a:rPr>
              <a:t>训练模型，利用模型进行预测，</a:t>
            </a:r>
            <a:r>
              <a:rPr lang="zh-CN" altLang="en-US" dirty="0"/>
              <a:t>提升效果的算法</a:t>
            </a:r>
            <a:endParaRPr lang="en-US" altLang="zh-CN" dirty="0"/>
          </a:p>
          <a:p>
            <a:pPr lvl="1"/>
            <a:r>
              <a:rPr lang="zh-CN" altLang="en-US" dirty="0"/>
              <a:t>机器学习算法通常有大量的</a:t>
            </a:r>
            <a:r>
              <a:rPr lang="zh-CN" altLang="en-US" dirty="0">
                <a:solidFill>
                  <a:srgbClr val="C00000"/>
                </a:solidFill>
              </a:rPr>
              <a:t>参数</a:t>
            </a:r>
            <a:r>
              <a:rPr lang="en-US" altLang="zh-CN" dirty="0">
                <a:solidFill>
                  <a:srgbClr val="C00000"/>
                </a:solidFill>
              </a:rPr>
              <a:t>(Parameters)</a:t>
            </a:r>
            <a:r>
              <a:rPr lang="zh-CN" altLang="en-US" dirty="0"/>
              <a:t>，这些参数的取值是从训练数据中学习出来</a:t>
            </a:r>
            <a:endParaRPr lang="en-US" altLang="zh-CN" dirty="0"/>
          </a:p>
          <a:p>
            <a:pPr lvl="1"/>
            <a:r>
              <a:rPr lang="zh-CN" altLang="en-US" dirty="0"/>
              <a:t>可以用来解决利用</a:t>
            </a:r>
            <a:r>
              <a:rPr lang="zh-CN" altLang="en-US" dirty="0">
                <a:solidFill>
                  <a:srgbClr val="C00000"/>
                </a:solidFill>
              </a:rPr>
              <a:t>手工规则难以解决的问题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人脸识别</a:t>
            </a:r>
            <a:endParaRPr lang="en-US" altLang="zh-CN" dirty="0"/>
          </a:p>
          <a:p>
            <a:pPr lvl="2"/>
            <a:r>
              <a:rPr lang="zh-CN" altLang="en-US" dirty="0"/>
              <a:t>语音识别</a:t>
            </a:r>
            <a:endParaRPr lang="en-US" altLang="zh-CN" dirty="0"/>
          </a:p>
          <a:p>
            <a:pPr lvl="2"/>
            <a:r>
              <a:rPr lang="zh-CN" altLang="en-US" dirty="0"/>
              <a:t>情感分析</a:t>
            </a:r>
            <a:endParaRPr lang="en-US" altLang="zh-CN" dirty="0"/>
          </a:p>
          <a:p>
            <a:pPr lvl="2"/>
            <a:r>
              <a:rPr lang="zh-CN" altLang="en-US" dirty="0"/>
              <a:t>股票预测</a:t>
            </a:r>
            <a:endParaRPr lang="en-US" altLang="zh-CN" dirty="0"/>
          </a:p>
          <a:p>
            <a:pPr lvl="2"/>
            <a:r>
              <a:rPr lang="en-US" altLang="zh-CN" dirty="0"/>
              <a:t>……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18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分类模型的评价</a:t>
            </a:r>
            <a:endParaRPr lang="en-US" altLang="zh-CN" dirty="0"/>
          </a:p>
          <a:p>
            <a:r>
              <a:rPr lang="zh-CN" altLang="en-US" dirty="0"/>
              <a:t>正确率</a:t>
            </a:r>
            <a:r>
              <a:rPr lang="en-US" altLang="zh-CN" dirty="0"/>
              <a:t>(</a:t>
            </a:r>
            <a:r>
              <a:rPr lang="zh-CN" altLang="en-US" dirty="0"/>
              <a:t>误差</a:t>
            </a:r>
            <a:r>
              <a:rPr lang="en-US" altLang="zh-CN" dirty="0"/>
              <a:t>)</a:t>
            </a:r>
            <a:r>
              <a:rPr lang="zh-CN" altLang="en-US" dirty="0"/>
              <a:t>的评测效果总是好吗？</a:t>
            </a:r>
            <a:endParaRPr lang="en-US" altLang="zh-CN" dirty="0"/>
          </a:p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34665" y="2264087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075713" y="1919092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1850" y="2287850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55260" y="3385817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60" y="3385817"/>
                <a:ext cx="2195024" cy="485774"/>
              </a:xfrm>
              <a:prstGeom prst="rect">
                <a:avLst/>
              </a:prstGeom>
              <a:blipFill>
                <a:blip r:embed="rId2"/>
                <a:stretch>
                  <a:fillRect l="-1944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851" y="3971320"/>
            <a:ext cx="524822" cy="529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25526" y="3971320"/>
            <a:ext cx="201208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089382" y="1333201"/>
            <a:ext cx="3320919" cy="18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/>
              <a:t>几个关键概念</a:t>
            </a:r>
            <a:endParaRPr lang="en-US" altLang="zh-CN" sz="180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(TP):</a:t>
            </a:r>
            <a:r>
              <a:rPr lang="zh-CN" altLang="en-US" sz="1350" dirty="0"/>
              <a:t> 把</a:t>
            </a:r>
            <a:r>
              <a:rPr lang="en-US" altLang="zh-CN" sz="1350" dirty="0"/>
              <a:t>+</a:t>
            </a:r>
            <a:r>
              <a:rPr lang="zh-CN" altLang="en-US" sz="1350" dirty="0"/>
              <a:t>识别为</a:t>
            </a:r>
            <a:r>
              <a:rPr lang="en-US" altLang="zh-CN" sz="1350" dirty="0"/>
              <a:t>+</a:t>
            </a:r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(FP):</a:t>
            </a:r>
            <a:r>
              <a:rPr lang="zh-CN" altLang="en-US" sz="1350" dirty="0"/>
              <a:t> 把</a:t>
            </a:r>
            <a:r>
              <a:rPr lang="en-US" altLang="zh-CN" sz="1350" dirty="0"/>
              <a:t>-</a:t>
            </a:r>
            <a:r>
              <a:rPr lang="zh-CN" altLang="en-US" sz="1350" dirty="0"/>
              <a:t>识别为</a:t>
            </a:r>
            <a:r>
              <a:rPr lang="en-US" altLang="zh-CN" sz="1350" dirty="0"/>
              <a:t>+</a:t>
            </a:r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(TN):</a:t>
            </a:r>
            <a:r>
              <a:rPr lang="zh-CN" altLang="en-US" sz="1350" dirty="0"/>
              <a:t> 把</a:t>
            </a:r>
            <a:r>
              <a:rPr lang="en-US" altLang="zh-CN" sz="1350" dirty="0"/>
              <a:t>-</a:t>
            </a:r>
            <a:r>
              <a:rPr lang="zh-CN" altLang="en-US" sz="1350" dirty="0"/>
              <a:t>识别为</a:t>
            </a:r>
            <a:r>
              <a:rPr lang="en-US" altLang="zh-CN" sz="1350" dirty="0"/>
              <a:t>-</a:t>
            </a:r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(FN):</a:t>
            </a:r>
            <a:r>
              <a:rPr lang="zh-CN" altLang="en-US" sz="1350" dirty="0"/>
              <a:t> 把</a:t>
            </a:r>
            <a:r>
              <a:rPr lang="en-US" altLang="zh-CN" sz="1350" dirty="0"/>
              <a:t>+</a:t>
            </a:r>
            <a:r>
              <a:rPr lang="zh-CN" altLang="en-US" sz="1350" dirty="0"/>
              <a:t>识别为</a:t>
            </a:r>
            <a:r>
              <a:rPr lang="en-US" altLang="zh-CN" sz="1350" dirty="0"/>
              <a:t>-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040810" y="3736512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644506" y="3679725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4" name="Rectangle 12"/>
          <p:cNvSpPr/>
          <p:nvPr/>
        </p:nvSpPr>
        <p:spPr>
          <a:xfrm>
            <a:off x="6840431" y="3383286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5" name="Rectangle 17"/>
          <p:cNvSpPr/>
          <p:nvPr/>
        </p:nvSpPr>
        <p:spPr>
          <a:xfrm>
            <a:off x="5700919" y="2986568"/>
            <a:ext cx="331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TP/FP/TN/FN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填到下表</a:t>
            </a: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5304796" y="28600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7" name="TextBox 13"/>
          <p:cNvSpPr txBox="1"/>
          <p:nvPr/>
        </p:nvSpPr>
        <p:spPr>
          <a:xfrm>
            <a:off x="7896291" y="3959322"/>
            <a:ext cx="1118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混淆矩阵</a:t>
            </a:r>
            <a:endParaRPr lang="en-US" altLang="zh-CN" sz="1400" dirty="0">
              <a:solidFill>
                <a:srgbClr val="C00000"/>
              </a:solidFill>
            </a:endParaRPr>
          </a:p>
          <a:p>
            <a:r>
              <a:rPr lang="en-US" altLang="zh-CN" sz="1400" dirty="0">
                <a:solidFill>
                  <a:srgbClr val="C00000"/>
                </a:solidFill>
              </a:rPr>
              <a:t>Confusion</a:t>
            </a:r>
            <a:r>
              <a:rPr lang="zh-CN" altLang="en-US" sz="1400" dirty="0">
                <a:solidFill>
                  <a:srgbClr val="C00000"/>
                </a:solidFill>
              </a:rPr>
              <a:t> </a:t>
            </a:r>
            <a:r>
              <a:rPr lang="en-US" altLang="zh-CN" sz="1400" dirty="0">
                <a:solidFill>
                  <a:srgbClr val="C00000"/>
                </a:solidFill>
              </a:rPr>
              <a:t>Matrix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</p:txBody>
      </p:sp>
      <p:graphicFrame>
        <p:nvGraphicFramePr>
          <p:cNvPr id="6" name="Table 3"/>
          <p:cNvGraphicFramePr>
            <a:graphicFrameLocks noGrp="1"/>
          </p:cNvGraphicFramePr>
          <p:nvPr>
            <p:extLst/>
          </p:nvPr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9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>
                <a:blip r:embed="rId2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035023" y="1374895"/>
            <a:ext cx="3320919" cy="188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/>
              <a:t>几个关键概念</a:t>
            </a:r>
            <a:endParaRPr lang="en-US" altLang="zh-CN" sz="1800" dirty="0"/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(TP):</a:t>
            </a:r>
            <a:r>
              <a:rPr lang="zh-CN" altLang="en-US" sz="1350" dirty="0"/>
              <a:t> 把</a:t>
            </a:r>
            <a:r>
              <a:rPr lang="en-US" altLang="zh-CN" sz="1350" dirty="0"/>
              <a:t>+</a:t>
            </a:r>
            <a:r>
              <a:rPr lang="zh-CN" altLang="en-US" sz="1350" dirty="0"/>
              <a:t>识别为</a:t>
            </a:r>
            <a:r>
              <a:rPr lang="en-US" altLang="zh-CN" sz="1350" dirty="0"/>
              <a:t>+</a:t>
            </a:r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Positive</a:t>
            </a:r>
            <a:r>
              <a:rPr lang="zh-CN" altLang="en-US" sz="1350" dirty="0"/>
              <a:t> </a:t>
            </a:r>
            <a:r>
              <a:rPr lang="en-US" altLang="zh-CN" sz="1350" dirty="0"/>
              <a:t>(FP):</a:t>
            </a:r>
            <a:r>
              <a:rPr lang="zh-CN" altLang="en-US" sz="1350" dirty="0"/>
              <a:t> 把</a:t>
            </a:r>
            <a:r>
              <a:rPr lang="en-US" altLang="zh-CN" sz="1350" dirty="0"/>
              <a:t>-</a:t>
            </a:r>
            <a:r>
              <a:rPr lang="zh-CN" altLang="en-US" sz="1350" dirty="0"/>
              <a:t>识别为</a:t>
            </a:r>
            <a:r>
              <a:rPr lang="en-US" altLang="zh-CN" sz="1350" dirty="0"/>
              <a:t>+</a:t>
            </a:r>
          </a:p>
          <a:p>
            <a:pPr lvl="1"/>
            <a:r>
              <a:rPr lang="en-US" altLang="zh-CN" sz="1350" dirty="0"/>
              <a:t>True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(TN):</a:t>
            </a:r>
            <a:r>
              <a:rPr lang="zh-CN" altLang="en-US" sz="1350" dirty="0"/>
              <a:t> 把</a:t>
            </a:r>
            <a:r>
              <a:rPr lang="en-US" altLang="zh-CN" sz="1350" dirty="0"/>
              <a:t>-</a:t>
            </a:r>
            <a:r>
              <a:rPr lang="zh-CN" altLang="en-US" sz="1350" dirty="0"/>
              <a:t>识别为</a:t>
            </a:r>
            <a:r>
              <a:rPr lang="en-US" altLang="zh-CN" sz="1350" dirty="0"/>
              <a:t>-</a:t>
            </a:r>
          </a:p>
          <a:p>
            <a:pPr lvl="1"/>
            <a:r>
              <a:rPr lang="en-US" altLang="zh-CN" sz="1350" dirty="0"/>
              <a:t>False</a:t>
            </a:r>
            <a:r>
              <a:rPr lang="zh-CN" altLang="en-US" sz="1350" dirty="0"/>
              <a:t> </a:t>
            </a:r>
            <a:r>
              <a:rPr lang="en-US" altLang="zh-CN" sz="1350" dirty="0"/>
              <a:t>Negative</a:t>
            </a:r>
            <a:r>
              <a:rPr lang="zh-CN" altLang="en-US" sz="1350" dirty="0"/>
              <a:t> </a:t>
            </a:r>
            <a:r>
              <a:rPr lang="en-US" altLang="zh-CN" sz="1350" dirty="0"/>
              <a:t>(FN):</a:t>
            </a:r>
            <a:r>
              <a:rPr lang="zh-CN" altLang="en-US" sz="1350" dirty="0"/>
              <a:t> 把</a:t>
            </a:r>
            <a:r>
              <a:rPr lang="en-US" altLang="zh-CN" sz="1350" dirty="0"/>
              <a:t>+</a:t>
            </a:r>
            <a:r>
              <a:rPr lang="zh-CN" altLang="en-US" sz="1350" dirty="0"/>
              <a:t>识别为</a:t>
            </a:r>
            <a:r>
              <a:rPr lang="en-US" altLang="zh-CN" sz="1350" dirty="0"/>
              <a:t>-</a:t>
            </a:r>
          </a:p>
        </p:txBody>
      </p:sp>
      <p:graphicFrame>
        <p:nvGraphicFramePr>
          <p:cNvPr id="13" name="Table 10"/>
          <p:cNvGraphicFramePr>
            <a:graphicFrameLocks noGrp="1"/>
          </p:cNvGraphicFramePr>
          <p:nvPr>
            <p:extLst/>
          </p:nvPr>
        </p:nvGraphicFramePr>
        <p:xfrm>
          <a:off x="5101186" y="3712268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1"/>
          <p:cNvSpPr/>
          <p:nvPr/>
        </p:nvSpPr>
        <p:spPr>
          <a:xfrm>
            <a:off x="4704882" y="3655481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5685748" y="3327563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5840065" y="4009882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/>
              <a:t>TP</a:t>
            </a:r>
            <a:endParaRPr lang="en-US" sz="1500"/>
          </a:p>
        </p:txBody>
      </p:sp>
      <p:sp>
        <p:nvSpPr>
          <p:cNvPr id="17" name="Rectangle 14"/>
          <p:cNvSpPr/>
          <p:nvPr/>
        </p:nvSpPr>
        <p:spPr>
          <a:xfrm>
            <a:off x="6443921" y="4000516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FN</a:t>
            </a:r>
            <a:endParaRPr lang="en-US" sz="1500" dirty="0"/>
          </a:p>
        </p:txBody>
      </p:sp>
      <p:sp>
        <p:nvSpPr>
          <p:cNvPr id="18" name="Rectangle 15"/>
          <p:cNvSpPr/>
          <p:nvPr/>
        </p:nvSpPr>
        <p:spPr>
          <a:xfrm>
            <a:off x="5835463" y="4289279"/>
            <a:ext cx="3722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FP</a:t>
            </a:r>
            <a:endParaRPr lang="en-US" sz="1500" dirty="0"/>
          </a:p>
        </p:txBody>
      </p:sp>
      <p:sp>
        <p:nvSpPr>
          <p:cNvPr id="19" name="Rectangle 16"/>
          <p:cNvSpPr/>
          <p:nvPr/>
        </p:nvSpPr>
        <p:spPr>
          <a:xfrm>
            <a:off x="6439319" y="4279912"/>
            <a:ext cx="4010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TN</a:t>
            </a:r>
            <a:endParaRPr lang="en-US" sz="1500" dirty="0"/>
          </a:p>
        </p:txBody>
      </p:sp>
      <p:sp>
        <p:nvSpPr>
          <p:cNvPr id="20" name="Rectangle 17"/>
          <p:cNvSpPr/>
          <p:nvPr/>
        </p:nvSpPr>
        <p:spPr>
          <a:xfrm>
            <a:off x="5039190" y="2942858"/>
            <a:ext cx="3317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将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TP/FP/TN/FN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填到下表</a:t>
            </a: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21" name="Rectangle 18"/>
          <p:cNvSpPr/>
          <p:nvPr/>
        </p:nvSpPr>
        <p:spPr>
          <a:xfrm>
            <a:off x="4250437" y="2901760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pic>
        <p:nvPicPr>
          <p:cNvPr id="22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851" y="3971320"/>
            <a:ext cx="524822" cy="529160"/>
          </a:xfrm>
          <a:prstGeom prst="rect">
            <a:avLst/>
          </a:prstGeom>
        </p:spPr>
      </p:pic>
      <p:sp>
        <p:nvSpPr>
          <p:cNvPr id="23" name="Rectangle 8"/>
          <p:cNvSpPr/>
          <p:nvPr/>
        </p:nvSpPr>
        <p:spPr>
          <a:xfrm>
            <a:off x="2025526" y="3971320"/>
            <a:ext cx="201208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12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使用测试集评测分类算法，结果如下：</a:t>
            </a:r>
            <a:endParaRPr kumimoji="1" lang="en-US" altLang="zh-CN" dirty="0"/>
          </a:p>
          <a:p>
            <a:r>
              <a:rPr kumimoji="1" lang="zh-CN" altLang="en-US" dirty="0"/>
              <a:t>引入新指标</a:t>
            </a:r>
            <a:endParaRPr kumimoji="1" lang="en-US" altLang="zh-CN" dirty="0"/>
          </a:p>
        </p:txBody>
      </p:sp>
      <p:graphicFrame>
        <p:nvGraphicFramePr>
          <p:cNvPr id="6" name="Table 3"/>
          <p:cNvGraphicFramePr>
            <a:graphicFrameLocks noGrp="1"/>
          </p:cNvGraphicFramePr>
          <p:nvPr>
            <p:extLst/>
          </p:nvPr>
        </p:nvGraphicFramePr>
        <p:xfrm>
          <a:off x="1205844" y="201962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4"/>
          <p:cNvSpPr/>
          <p:nvPr/>
        </p:nvSpPr>
        <p:spPr>
          <a:xfrm>
            <a:off x="1718960" y="16964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763029" y="204338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"/>
              <p:cNvSpPr/>
              <p:nvPr/>
            </p:nvSpPr>
            <p:spPr>
              <a:xfrm>
                <a:off x="926439" y="314135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9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9" y="3141355"/>
                <a:ext cx="2195024" cy="485774"/>
              </a:xfrm>
              <a:prstGeom prst="rect">
                <a:avLst/>
              </a:prstGeom>
              <a:blipFill>
                <a:blip r:embed="rId2"/>
                <a:stretch>
                  <a:fillRect l="-1944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030" y="3726858"/>
            <a:ext cx="524822" cy="529160"/>
          </a:xfrm>
          <a:prstGeom prst="rect">
            <a:avLst/>
          </a:prstGeom>
        </p:spPr>
      </p:pic>
      <p:sp>
        <p:nvSpPr>
          <p:cNvPr id="11" name="Rectangle 8"/>
          <p:cNvSpPr/>
          <p:nvPr/>
        </p:nvSpPr>
        <p:spPr>
          <a:xfrm>
            <a:off x="1435664" y="372685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875303" y="1364590"/>
            <a:ext cx="4110608" cy="280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引入新的指标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mr-IN" altLang="zh-CN" sz="1800" dirty="0"/>
              <a:t>–</a:t>
            </a:r>
            <a:r>
              <a:rPr lang="zh-CN" altLang="en-US" sz="1800" dirty="0"/>
              <a:t> 准确率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Recall</a:t>
            </a:r>
            <a:r>
              <a:rPr lang="zh-CN" altLang="en-US" sz="1800" dirty="0"/>
              <a:t> </a:t>
            </a:r>
            <a:r>
              <a:rPr lang="mr-IN" altLang="zh-CN" sz="1800" dirty="0"/>
              <a:t>–</a:t>
            </a:r>
            <a:r>
              <a:rPr lang="zh-CN" altLang="en-US" sz="1800" dirty="0"/>
              <a:t> 召回率</a:t>
            </a:r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en-US" altLang="zh-CN" sz="1800" dirty="0"/>
              <a:t>F1</a:t>
            </a:r>
            <a:r>
              <a:rPr lang="zh-CN" altLang="en-US" sz="1800" dirty="0"/>
              <a:t> </a:t>
            </a:r>
            <a:r>
              <a:rPr lang="en-US" altLang="zh-CN" sz="1800" dirty="0"/>
              <a:t>Score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F</a:t>
            </a:r>
            <a:r>
              <a:rPr lang="zh-CN" altLang="en-US" sz="1800" dirty="0"/>
              <a:t>值</a:t>
            </a:r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5"/>
              <p:cNvSpPr txBox="1"/>
              <p:nvPr/>
            </p:nvSpPr>
            <p:spPr>
              <a:xfrm>
                <a:off x="6228693" y="1907069"/>
                <a:ext cx="220336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93" y="1907069"/>
                <a:ext cx="2203360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6"/>
              <p:cNvSpPr txBox="1"/>
              <p:nvPr/>
            </p:nvSpPr>
            <p:spPr>
              <a:xfrm>
                <a:off x="6228693" y="2741885"/>
                <a:ext cx="188930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𝑅𝑒𝑐𝑎𝑙𝑙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693" y="2741885"/>
                <a:ext cx="1889300" cy="523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7"/>
              <p:cNvSpPr txBox="1"/>
              <p:nvPr/>
            </p:nvSpPr>
            <p:spPr>
              <a:xfrm>
                <a:off x="5888023" y="3576701"/>
                <a:ext cx="2544030" cy="745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1=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023" y="3576701"/>
                <a:ext cx="2544030" cy="7456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0"/>
          <p:cNvGraphicFramePr>
            <a:graphicFrameLocks noGrp="1"/>
          </p:cNvGraphicFramePr>
          <p:nvPr>
            <p:extLst/>
          </p:nvPr>
        </p:nvGraphicFramePr>
        <p:xfrm>
          <a:off x="3875303" y="3875081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Rectangle 11"/>
          <p:cNvSpPr/>
          <p:nvPr/>
        </p:nvSpPr>
        <p:spPr>
          <a:xfrm>
            <a:off x="3478999" y="3818294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Rectangle 12"/>
          <p:cNvSpPr/>
          <p:nvPr/>
        </p:nvSpPr>
        <p:spPr>
          <a:xfrm>
            <a:off x="4459865" y="3490376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1" name="Rectangle 13"/>
          <p:cNvSpPr/>
          <p:nvPr/>
        </p:nvSpPr>
        <p:spPr>
          <a:xfrm>
            <a:off x="4614182" y="4172695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TP</a:t>
            </a:r>
            <a:endParaRPr lang="en-US" sz="1500" dirty="0"/>
          </a:p>
        </p:txBody>
      </p:sp>
      <p:sp>
        <p:nvSpPr>
          <p:cNvPr id="22" name="Rectangle 14"/>
          <p:cNvSpPr/>
          <p:nvPr/>
        </p:nvSpPr>
        <p:spPr>
          <a:xfrm>
            <a:off x="5218038" y="4163329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FN</a:t>
            </a:r>
            <a:endParaRPr lang="en-US" sz="1500" dirty="0"/>
          </a:p>
        </p:txBody>
      </p:sp>
      <p:sp>
        <p:nvSpPr>
          <p:cNvPr id="23" name="Rectangle 15"/>
          <p:cNvSpPr/>
          <p:nvPr/>
        </p:nvSpPr>
        <p:spPr>
          <a:xfrm>
            <a:off x="4609580" y="4452092"/>
            <a:ext cx="3722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FP</a:t>
            </a:r>
            <a:endParaRPr lang="en-US" sz="1500" dirty="0"/>
          </a:p>
        </p:txBody>
      </p:sp>
      <p:sp>
        <p:nvSpPr>
          <p:cNvPr id="24" name="Rectangle 16"/>
          <p:cNvSpPr/>
          <p:nvPr/>
        </p:nvSpPr>
        <p:spPr>
          <a:xfrm>
            <a:off x="5213436" y="4442725"/>
            <a:ext cx="4010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TN</a:t>
            </a:r>
            <a:endParaRPr lang="en-US" sz="1500" dirty="0"/>
          </a:p>
        </p:txBody>
      </p:sp>
      <p:sp>
        <p:nvSpPr>
          <p:cNvPr id="25" name="Rectangle 28"/>
          <p:cNvSpPr/>
          <p:nvPr/>
        </p:nvSpPr>
        <p:spPr>
          <a:xfrm>
            <a:off x="5298312" y="860075"/>
            <a:ext cx="3433953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请计算左表的</a:t>
            </a:r>
            <a:r>
              <a:rPr lang="en-US" altLang="zh-CN" sz="16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Precision/Recall/F1</a:t>
            </a:r>
          </a:p>
        </p:txBody>
      </p:sp>
    </p:spTree>
    <p:extLst>
      <p:ext uri="{BB962C8B-B14F-4D97-AF65-F5344CB8AC3E}">
        <p14:creationId xmlns:p14="http://schemas.microsoft.com/office/powerpoint/2010/main" val="41913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使用测试集评测分类算法，结果如下：</a:t>
            </a:r>
            <a:endParaRPr lang="en-US" altLang="zh-CN" dirty="0"/>
          </a:p>
          <a:p>
            <a:endParaRPr kumimoji="1" lang="en-US" altLang="zh-C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88302" y="185095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8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72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5"/>
          <p:cNvSpPr/>
          <p:nvPr/>
        </p:nvSpPr>
        <p:spPr>
          <a:xfrm>
            <a:off x="845487" y="1874718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"/>
              <p:cNvSpPr/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80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100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97" y="2972685"/>
                <a:ext cx="2195024" cy="485774"/>
              </a:xfrm>
              <a:prstGeom prst="rect">
                <a:avLst/>
              </a:prstGeom>
              <a:blipFill>
                <a:blip r:embed="rId2"/>
                <a:stretch>
                  <a:fillRect l="-2222"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488" y="3558188"/>
            <a:ext cx="524822" cy="529160"/>
          </a:xfrm>
          <a:prstGeom prst="rect">
            <a:avLst/>
          </a:prstGeom>
        </p:spPr>
      </p:pic>
      <p:sp>
        <p:nvSpPr>
          <p:cNvPr id="8" name="Rectangle 8"/>
          <p:cNvSpPr/>
          <p:nvPr/>
        </p:nvSpPr>
        <p:spPr>
          <a:xfrm>
            <a:off x="1518122" y="3558188"/>
            <a:ext cx="172355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看指标很不错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但总感觉哪里不对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1729350" y="150596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0" name="Rectangle 15"/>
          <p:cNvSpPr/>
          <p:nvPr/>
        </p:nvSpPr>
        <p:spPr>
          <a:xfrm>
            <a:off x="6665978" y="4018711"/>
            <a:ext cx="191590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5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实际分类效果很差！</a:t>
            </a:r>
            <a:endParaRPr lang="en-US" altLang="zh-CN" sz="1500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11" name="图片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5537" y="3974528"/>
            <a:ext cx="525529" cy="52552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992131" y="1535216"/>
            <a:ext cx="3082956" cy="210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"/>
              <a:defRPr sz="28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charset="0"/>
              <a:buChar char="◦"/>
              <a:defRPr sz="2400" kern="1200">
                <a:solidFill>
                  <a:srgbClr val="0000CC"/>
                </a:solidFill>
                <a:latin typeface="+mn-lt"/>
                <a:ea typeface="+mn-ea"/>
                <a:cs typeface="华文中宋" charset="-122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 2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华文中宋" charset="-122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zh-CN" altLang="en-US" sz="1600" dirty="0"/>
              <a:t>引入新的指标</a:t>
            </a:r>
            <a:endParaRPr lang="en-US" altLang="zh-CN" sz="1600" dirty="0"/>
          </a:p>
          <a:p>
            <a:pPr lvl="1" algn="just"/>
            <a:r>
              <a:rPr lang="en-US" altLang="zh-CN" sz="1600" dirty="0"/>
              <a:t>Precision</a:t>
            </a:r>
            <a:r>
              <a:rPr lang="zh-CN" altLang="en-US" sz="1600" dirty="0"/>
              <a:t> </a:t>
            </a:r>
            <a:r>
              <a:rPr lang="en-US" altLang="zh-CN" sz="1600" dirty="0"/>
              <a:t>=8/(8+8)=</a:t>
            </a:r>
            <a:r>
              <a:rPr lang="zh-CN" altLang="en-US" sz="1600" dirty="0"/>
              <a:t> </a:t>
            </a:r>
            <a:r>
              <a:rPr lang="en-US" altLang="zh-CN" sz="1600" dirty="0"/>
              <a:t>50%</a:t>
            </a:r>
          </a:p>
          <a:p>
            <a:pPr lvl="1" algn="just"/>
            <a:r>
              <a:rPr lang="en-US" altLang="zh-CN" sz="1600" dirty="0"/>
              <a:t>Recall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8/(8+12)=40%</a:t>
            </a:r>
          </a:p>
          <a:p>
            <a:pPr lvl="1" algn="just"/>
            <a:r>
              <a:rPr lang="en-US" altLang="zh-CN" sz="1600" dirty="0"/>
              <a:t>F1</a:t>
            </a:r>
            <a:r>
              <a:rPr lang="zh-CN" altLang="en-US" sz="1600" dirty="0"/>
              <a:t> </a:t>
            </a:r>
            <a:r>
              <a:rPr lang="en-US" altLang="zh-CN" sz="1600" dirty="0"/>
              <a:t>Score</a:t>
            </a:r>
            <a:r>
              <a:rPr lang="zh-CN" altLang="en-US" sz="1600" dirty="0"/>
              <a:t> </a:t>
            </a:r>
            <a:r>
              <a:rPr lang="en-US" altLang="zh-CN" sz="1600" dirty="0"/>
              <a:t>=2/(1/0.5 +1/0.4) =2/(2.0+2.5)=2/4.5=</a:t>
            </a:r>
            <a:r>
              <a:rPr lang="zh-CN" altLang="en-US" sz="1600" dirty="0"/>
              <a:t> </a:t>
            </a:r>
            <a:r>
              <a:rPr lang="en-US" altLang="zh-CN" sz="1600" dirty="0"/>
              <a:t>44%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25"/>
              <p:cNvSpPr txBox="1"/>
              <p:nvPr/>
            </p:nvSpPr>
            <p:spPr>
              <a:xfrm>
                <a:off x="3489553" y="1567546"/>
                <a:ext cx="220336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553" y="1567546"/>
                <a:ext cx="2203360" cy="523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26"/>
              <p:cNvSpPr txBox="1"/>
              <p:nvPr/>
            </p:nvSpPr>
            <p:spPr>
              <a:xfrm>
                <a:off x="3681087" y="2256546"/>
                <a:ext cx="188930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𝑅𝑒𝑐𝑎𝑙𝑙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087" y="2256546"/>
                <a:ext cx="1889300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27"/>
              <p:cNvSpPr txBox="1"/>
              <p:nvPr/>
            </p:nvSpPr>
            <p:spPr>
              <a:xfrm>
                <a:off x="3491507" y="2768683"/>
                <a:ext cx="2544030" cy="745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1=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507" y="2768683"/>
                <a:ext cx="2544030" cy="7456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0"/>
          <p:cNvGraphicFramePr>
            <a:graphicFrameLocks noGrp="1"/>
          </p:cNvGraphicFramePr>
          <p:nvPr>
            <p:extLst/>
          </p:nvPr>
        </p:nvGraphicFramePr>
        <p:xfrm>
          <a:off x="3856709" y="3810721"/>
          <a:ext cx="1836204" cy="89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18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1"/>
          <p:cNvSpPr/>
          <p:nvPr/>
        </p:nvSpPr>
        <p:spPr>
          <a:xfrm>
            <a:off x="3460405" y="3753934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9" name="Rectangle 12"/>
          <p:cNvSpPr/>
          <p:nvPr/>
        </p:nvSpPr>
        <p:spPr>
          <a:xfrm>
            <a:off x="4441271" y="3426016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Rectangle 13"/>
          <p:cNvSpPr/>
          <p:nvPr/>
        </p:nvSpPr>
        <p:spPr>
          <a:xfrm>
            <a:off x="4614182" y="4172695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TP</a:t>
            </a:r>
            <a:endParaRPr lang="en-US" sz="1500" dirty="0"/>
          </a:p>
        </p:txBody>
      </p:sp>
      <p:sp>
        <p:nvSpPr>
          <p:cNvPr id="21" name="Rectangle 14"/>
          <p:cNvSpPr/>
          <p:nvPr/>
        </p:nvSpPr>
        <p:spPr>
          <a:xfrm>
            <a:off x="5218038" y="4163329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FN</a:t>
            </a:r>
            <a:endParaRPr lang="en-US" sz="1500" dirty="0"/>
          </a:p>
        </p:txBody>
      </p:sp>
      <p:sp>
        <p:nvSpPr>
          <p:cNvPr id="22" name="Rectangle 15"/>
          <p:cNvSpPr/>
          <p:nvPr/>
        </p:nvSpPr>
        <p:spPr>
          <a:xfrm>
            <a:off x="4609580" y="4452092"/>
            <a:ext cx="37221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FP</a:t>
            </a:r>
            <a:endParaRPr lang="en-US" sz="1500" dirty="0"/>
          </a:p>
        </p:txBody>
      </p:sp>
      <p:sp>
        <p:nvSpPr>
          <p:cNvPr id="23" name="Rectangle 16"/>
          <p:cNvSpPr/>
          <p:nvPr/>
        </p:nvSpPr>
        <p:spPr>
          <a:xfrm>
            <a:off x="5213436" y="4442725"/>
            <a:ext cx="4010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/>
              <a:t>TN</a:t>
            </a:r>
            <a:endParaRPr lang="en-US" sz="1500" dirty="0"/>
          </a:p>
        </p:txBody>
      </p:sp>
      <p:sp>
        <p:nvSpPr>
          <p:cNvPr id="26" name="Rectangle 28"/>
          <p:cNvSpPr/>
          <p:nvPr/>
        </p:nvSpPr>
        <p:spPr>
          <a:xfrm>
            <a:off x="5298312" y="860075"/>
            <a:ext cx="3433953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请计算左表的</a:t>
            </a:r>
            <a:r>
              <a:rPr lang="en-US" altLang="zh-CN" sz="16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Precision/Recall/F1</a:t>
            </a:r>
          </a:p>
        </p:txBody>
      </p:sp>
    </p:spTree>
    <p:extLst>
      <p:ext uri="{BB962C8B-B14F-4D97-AF65-F5344CB8AC3E}">
        <p14:creationId xmlns:p14="http://schemas.microsoft.com/office/powerpoint/2010/main" val="19832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8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虚假信息分类：</a:t>
            </a:r>
            <a:r>
              <a:rPr kumimoji="1" lang="en-US" altLang="zh-CN" sz="1800" dirty="0"/>
              <a:t>Q</a:t>
            </a:r>
            <a:r>
              <a:rPr lang="en-US" altLang="zh-CN" sz="1800" dirty="0"/>
              <a:t>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/>
            <a:r>
              <a:rPr kumimoji="1" lang="en-US" altLang="zh-CN" dirty="0"/>
              <a:t>Fi</a:t>
            </a:r>
            <a:r>
              <a:rPr kumimoji="1" lang="zh-CN" altLang="en-US" dirty="0"/>
              <a:t>为感叹号、问号数量</a:t>
            </a:r>
            <a:endParaRPr kumimoji="1" lang="en-US" altLang="zh-CN" dirty="0"/>
          </a:p>
          <a:p>
            <a:r>
              <a:rPr kumimoji="1" lang="zh-CN" altLang="en-US" dirty="0"/>
              <a:t>模型如下：</a:t>
            </a:r>
            <a:endParaRPr kumimoji="1" lang="en-US" altLang="zh-CN" dirty="0"/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if Fi &gt;= C: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pPr lvl="1"/>
            <a:endParaRPr lang="en-US" altLang="zh-CN" sz="13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当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C==2</a:t>
            </a:r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的时候</a:t>
            </a:r>
            <a:endParaRPr lang="en-US" altLang="zh-CN" sz="13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kumimoji="1" lang="en-US" altLang="zh-CN" sz="1300" dirty="0"/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99" y="1882344"/>
            <a:ext cx="3241415" cy="1913336"/>
          </a:xfrm>
          <a:prstGeom prst="rect">
            <a:avLst/>
          </a:prstGeom>
        </p:spPr>
      </p:pic>
      <p:sp>
        <p:nvSpPr>
          <p:cNvPr id="8" name="Rectangle 13"/>
          <p:cNvSpPr/>
          <p:nvPr/>
        </p:nvSpPr>
        <p:spPr>
          <a:xfrm>
            <a:off x="5804671" y="3572057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9" name="Rectangle 14"/>
          <p:cNvSpPr/>
          <p:nvPr/>
        </p:nvSpPr>
        <p:spPr>
          <a:xfrm>
            <a:off x="2815211" y="1607537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10" name="Straight Connector 15"/>
          <p:cNvCxnSpPr/>
          <p:nvPr/>
        </p:nvCxnSpPr>
        <p:spPr>
          <a:xfrm>
            <a:off x="4566631" y="1812960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/>
          <p:cNvSpPr txBox="1"/>
          <p:nvPr/>
        </p:nvSpPr>
        <p:spPr>
          <a:xfrm>
            <a:off x="2756353" y="19860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21"/>
          <p:cNvSpPr txBox="1"/>
          <p:nvPr/>
        </p:nvSpPr>
        <p:spPr>
          <a:xfrm>
            <a:off x="2783938" y="3096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22"/>
          <p:cNvSpPr txBox="1"/>
          <p:nvPr/>
        </p:nvSpPr>
        <p:spPr>
          <a:xfrm>
            <a:off x="3781038" y="265434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4645333" y="234670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4623032" y="288652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25"/>
          <p:cNvSpPr txBox="1"/>
          <p:nvPr/>
        </p:nvSpPr>
        <p:spPr>
          <a:xfrm>
            <a:off x="5271282" y="24696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5102513" y="288784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5953975" y="30263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9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855384"/>
              </p:ext>
            </p:extLst>
          </p:nvPr>
        </p:nvGraphicFramePr>
        <p:xfrm>
          <a:off x="7032387" y="258370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7"/>
          <p:cNvSpPr/>
          <p:nvPr/>
        </p:nvSpPr>
        <p:spPr>
          <a:xfrm>
            <a:off x="7473435" y="223871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1" name="Rectangle 18"/>
          <p:cNvSpPr/>
          <p:nvPr/>
        </p:nvSpPr>
        <p:spPr>
          <a:xfrm>
            <a:off x="6589572" y="2607467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9"/>
              <p:cNvSpPr/>
              <p:nvPr/>
            </p:nvSpPr>
            <p:spPr>
              <a:xfrm>
                <a:off x="6764774" y="3708058"/>
                <a:ext cx="2097241" cy="4857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Accuracy=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24</m:t>
                        </m:r>
                      </m:num>
                      <m:den>
                        <m:r>
                          <a:rPr lang="en-US" altLang="zh-CN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30</m:t>
                        </m:r>
                      </m:den>
                    </m:f>
                    <m:r>
                      <a:rPr lang="en-US" altLang="zh-CN" i="1">
                        <a:latin typeface="Cambria Math" charset="0"/>
                        <a:ea typeface="Calibri" charset="0"/>
                        <a:cs typeface="Calibri" charset="0"/>
                      </a:rPr>
                      <m:t>=80%</m:t>
                    </m:r>
                  </m:oMath>
                </a14:m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2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774" y="3708058"/>
                <a:ext cx="2097241" cy="485774"/>
              </a:xfrm>
              <a:prstGeom prst="rect">
                <a:avLst/>
              </a:prstGeom>
              <a:blipFill>
                <a:blip r:embed="rId3"/>
                <a:stretch>
                  <a:fillRect l="-232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5522824" y="1711036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3649291" y="1699199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4" name="任意多边形 23"/>
          <p:cNvSpPr/>
          <p:nvPr/>
        </p:nvSpPr>
        <p:spPr>
          <a:xfrm>
            <a:off x="1731818" y="3255818"/>
            <a:ext cx="2840182" cy="1153003"/>
          </a:xfrm>
          <a:custGeom>
            <a:avLst/>
            <a:gdLst>
              <a:gd name="connsiteX0" fmla="*/ 0 w 2840182"/>
              <a:gd name="connsiteY0" fmla="*/ 0 h 1153003"/>
              <a:gd name="connsiteX1" fmla="*/ 602673 w 2840182"/>
              <a:gd name="connsiteY1" fmla="*/ 952500 h 1153003"/>
              <a:gd name="connsiteX2" fmla="*/ 2192482 w 2840182"/>
              <a:gd name="connsiteY2" fmla="*/ 1118755 h 1153003"/>
              <a:gd name="connsiteX3" fmla="*/ 2840182 w 2840182"/>
              <a:gd name="connsiteY3" fmla="*/ 477982 h 115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0182" h="1153003">
                <a:moveTo>
                  <a:pt x="0" y="0"/>
                </a:moveTo>
                <a:cubicBezTo>
                  <a:pt x="118629" y="383020"/>
                  <a:pt x="237259" y="766041"/>
                  <a:pt x="602673" y="952500"/>
                </a:cubicBezTo>
                <a:cubicBezTo>
                  <a:pt x="968087" y="1138959"/>
                  <a:pt x="1819564" y="1197841"/>
                  <a:pt x="2192482" y="1118755"/>
                </a:cubicBezTo>
                <a:cubicBezTo>
                  <a:pt x="2565400" y="1039669"/>
                  <a:pt x="2702791" y="758825"/>
                  <a:pt x="2840182" y="47798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9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虚假信息分类：</a:t>
            </a:r>
            <a:r>
              <a:rPr kumimoji="1" lang="en-US" altLang="zh-CN" sz="1800" dirty="0"/>
              <a:t>Q</a:t>
            </a:r>
            <a:r>
              <a:rPr lang="en-US" altLang="zh-CN" sz="1800" dirty="0"/>
              <a:t>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/>
            <a:r>
              <a:rPr kumimoji="1" lang="en-US" altLang="zh-CN" dirty="0"/>
              <a:t>Fi</a:t>
            </a:r>
            <a:r>
              <a:rPr kumimoji="1" lang="zh-CN" altLang="en-US" dirty="0"/>
              <a:t>为感叹号、问号数量</a:t>
            </a:r>
            <a:endParaRPr kumimoji="1" lang="en-US" altLang="zh-CN" dirty="0"/>
          </a:p>
          <a:p>
            <a:r>
              <a:rPr kumimoji="1" lang="zh-CN" altLang="en-US" dirty="0"/>
              <a:t>模型如下：</a:t>
            </a:r>
            <a:endParaRPr kumimoji="1" lang="en-US" altLang="zh-CN" dirty="0"/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if Fi &gt;= C: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endParaRPr kumimoji="1" lang="en-US" altLang="zh-CN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09" y="1376675"/>
            <a:ext cx="3556354" cy="2099238"/>
          </a:xfrm>
          <a:prstGeom prst="rect">
            <a:avLst/>
          </a:prstGeom>
        </p:spPr>
      </p:pic>
      <p:sp>
        <p:nvSpPr>
          <p:cNvPr id="5" name="Rectangle 13"/>
          <p:cNvSpPr/>
          <p:nvPr/>
        </p:nvSpPr>
        <p:spPr>
          <a:xfrm>
            <a:off x="4299521" y="110186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6" name="Straight Connector 14"/>
          <p:cNvCxnSpPr/>
          <p:nvPr/>
        </p:nvCxnSpPr>
        <p:spPr>
          <a:xfrm>
            <a:off x="4772260" y="1376675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9"/>
          <p:cNvSpPr txBox="1"/>
          <p:nvPr/>
        </p:nvSpPr>
        <p:spPr>
          <a:xfrm>
            <a:off x="4224901" y="15347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252486" y="2645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5446088" y="227608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32"/>
          <p:cNvSpPr txBox="1"/>
          <p:nvPr/>
        </p:nvSpPr>
        <p:spPr>
          <a:xfrm>
            <a:off x="6043914" y="18491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33"/>
          <p:cNvSpPr txBox="1"/>
          <p:nvPr/>
        </p:nvSpPr>
        <p:spPr>
          <a:xfrm>
            <a:off x="6052700" y="245895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34"/>
          <p:cNvSpPr txBox="1"/>
          <p:nvPr/>
        </p:nvSpPr>
        <p:spPr>
          <a:xfrm>
            <a:off x="6785118" y="19950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6820739" y="24572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36"/>
          <p:cNvSpPr txBox="1"/>
          <p:nvPr/>
        </p:nvSpPr>
        <p:spPr>
          <a:xfrm>
            <a:off x="7658294" y="264190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22458"/>
              </p:ext>
            </p:extLst>
          </p:nvPr>
        </p:nvGraphicFramePr>
        <p:xfrm>
          <a:off x="348229" y="3011234"/>
          <a:ext cx="3199575" cy="192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4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C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Precision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Recall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/>
                        <a:t>F1</a:t>
                      </a:r>
                      <a:r>
                        <a:rPr lang="zh-CN" altLang="en-US" sz="1400" b="0" baseline="0" dirty="0"/>
                        <a:t> </a:t>
                      </a:r>
                      <a:r>
                        <a:rPr lang="en-US" altLang="zh-CN" sz="1400" b="0" baseline="0" dirty="0"/>
                        <a:t>Score</a:t>
                      </a:r>
                      <a:endParaRPr lang="en-US" sz="14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0.5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1.0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1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08738"/>
              </p:ext>
            </p:extLst>
          </p:nvPr>
        </p:nvGraphicFramePr>
        <p:xfrm>
          <a:off x="7123491" y="383102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15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0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15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0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7"/>
          <p:cNvSpPr/>
          <p:nvPr/>
        </p:nvSpPr>
        <p:spPr>
          <a:xfrm>
            <a:off x="7564539" y="348603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Rectangle 18"/>
          <p:cNvSpPr/>
          <p:nvPr/>
        </p:nvSpPr>
        <p:spPr>
          <a:xfrm>
            <a:off x="6680676" y="3854787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476944" y="1513185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3603411" y="1501348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2" name="Rectangle 13"/>
          <p:cNvSpPr/>
          <p:nvPr/>
        </p:nvSpPr>
        <p:spPr>
          <a:xfrm>
            <a:off x="8000824" y="3033064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94474" y="3328520"/>
            <a:ext cx="3384108" cy="380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17"/>
          <p:cNvSpPr/>
          <p:nvPr/>
        </p:nvSpPr>
        <p:spPr>
          <a:xfrm>
            <a:off x="3979719" y="3809195"/>
            <a:ext cx="25328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计算阈值为</a:t>
            </a:r>
            <a:r>
              <a:rPr lang="en-US" altLang="zh-CN" sz="1400" b="1" dirty="0">
                <a:latin typeface="Helvetica Neue" charset="0"/>
              </a:rPr>
              <a:t>0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式的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Precision/recall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Precision: A.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0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0.5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1.0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Recall:  A.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0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0.5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sz="11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100" b="1" dirty="0">
                <a:solidFill>
                  <a:srgbClr val="C00000"/>
                </a:solidFill>
                <a:latin typeface="Helvetica Neue" charset="0"/>
              </a:rPr>
              <a:t>1.0</a:t>
            </a:r>
          </a:p>
        </p:txBody>
      </p:sp>
      <p:sp>
        <p:nvSpPr>
          <p:cNvPr id="25" name="Rectangle 18"/>
          <p:cNvSpPr/>
          <p:nvPr/>
        </p:nvSpPr>
        <p:spPr>
          <a:xfrm>
            <a:off x="3578582" y="396457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772260" y="3228109"/>
            <a:ext cx="225767" cy="658091"/>
          </a:xfrm>
          <a:prstGeom prst="straightConnector1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6998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虚假信息分类：</a:t>
            </a:r>
            <a:r>
              <a:rPr kumimoji="1" lang="en-US" altLang="zh-CN" sz="1800" dirty="0"/>
              <a:t>Q</a:t>
            </a:r>
            <a:r>
              <a:rPr lang="en-US" altLang="zh-CN" sz="1800" dirty="0"/>
              <a:t>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/>
            <a:r>
              <a:rPr kumimoji="1" lang="en-US" altLang="zh-CN" dirty="0"/>
              <a:t>Fi</a:t>
            </a:r>
            <a:r>
              <a:rPr kumimoji="1" lang="zh-CN" altLang="en-US" dirty="0"/>
              <a:t>为感叹号、问号数量</a:t>
            </a:r>
            <a:endParaRPr kumimoji="1" lang="en-US" altLang="zh-CN" dirty="0"/>
          </a:p>
          <a:p>
            <a:r>
              <a:rPr kumimoji="1" lang="zh-CN" altLang="en-US" dirty="0"/>
              <a:t>模型如下：</a:t>
            </a:r>
            <a:endParaRPr kumimoji="1" lang="en-US" altLang="zh-CN" dirty="0"/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altLang="zh-CN" sz="130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 &gt;= C: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endParaRPr kumimoji="1" lang="en-US" altLang="zh-CN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09" y="1376675"/>
            <a:ext cx="3556354" cy="2099238"/>
          </a:xfrm>
          <a:prstGeom prst="rect">
            <a:avLst/>
          </a:prstGeom>
        </p:spPr>
      </p:pic>
      <p:sp>
        <p:nvSpPr>
          <p:cNvPr id="5" name="Rectangle 13"/>
          <p:cNvSpPr/>
          <p:nvPr/>
        </p:nvSpPr>
        <p:spPr>
          <a:xfrm>
            <a:off x="4299521" y="110186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6" name="Straight Connector 14"/>
          <p:cNvCxnSpPr/>
          <p:nvPr/>
        </p:nvCxnSpPr>
        <p:spPr>
          <a:xfrm>
            <a:off x="5476944" y="1373006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9"/>
          <p:cNvSpPr txBox="1"/>
          <p:nvPr/>
        </p:nvSpPr>
        <p:spPr>
          <a:xfrm>
            <a:off x="4224901" y="15347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252486" y="2645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5446088" y="227608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32"/>
          <p:cNvSpPr txBox="1"/>
          <p:nvPr/>
        </p:nvSpPr>
        <p:spPr>
          <a:xfrm>
            <a:off x="6043914" y="18491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33"/>
          <p:cNvSpPr txBox="1"/>
          <p:nvPr/>
        </p:nvSpPr>
        <p:spPr>
          <a:xfrm>
            <a:off x="6052700" y="245895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34"/>
          <p:cNvSpPr txBox="1"/>
          <p:nvPr/>
        </p:nvSpPr>
        <p:spPr>
          <a:xfrm>
            <a:off x="6785118" y="19950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6820739" y="24572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36"/>
          <p:cNvSpPr txBox="1"/>
          <p:nvPr/>
        </p:nvSpPr>
        <p:spPr>
          <a:xfrm>
            <a:off x="7658294" y="264190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361728"/>
                  </p:ext>
                </p:extLst>
              </p:nvPr>
            </p:nvGraphicFramePr>
            <p:xfrm>
              <a:off x="348229" y="3011234"/>
              <a:ext cx="3199575" cy="1974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54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3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44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/>
                            <a:t>C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/>
                            <a:t>Precision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Recall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/>
                            <a:t>F1</a:t>
                          </a:r>
                          <a:r>
                            <a:rPr lang="zh-CN" altLang="en-US" sz="1400" b="0" baseline="0" dirty="0"/>
                            <a:t> </a:t>
                          </a:r>
                          <a:r>
                            <a:rPr lang="en-US" altLang="zh-CN" sz="1400" b="0" baseline="0" dirty="0"/>
                            <a:t>Score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0.5</a:t>
                          </a:r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/>
                            <a:t>1.0</a:t>
                          </a:r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𝟏𝟒</m:t>
                                    </m:r>
                                  </m:num>
                                  <m:den>
                                    <m:r>
                                      <a:rPr lang="en-US" altLang="zh-CN" sz="10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𝟏𝟗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5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50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𝟏𝟒</m:t>
                                    </m:r>
                                  </m:num>
                                  <m:den>
                                    <m:r>
                                      <a:rPr lang="en-US" altLang="zh-CN" sz="1050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0361728"/>
                  </p:ext>
                </p:extLst>
              </p:nvPr>
            </p:nvGraphicFramePr>
            <p:xfrm>
              <a:off x="348229" y="3011234"/>
              <a:ext cx="3199575" cy="19749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54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3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44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 smtClean="0"/>
                            <a:t>C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 smtClean="0"/>
                            <a:t>Precision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i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Recall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0" dirty="0" smtClean="0"/>
                            <a:t>F1</a:t>
                          </a:r>
                          <a:r>
                            <a:rPr lang="zh-CN" altLang="en-US" sz="1400" b="0" baseline="0" dirty="0" smtClean="0"/>
                            <a:t> </a:t>
                          </a:r>
                          <a:r>
                            <a:rPr lang="en-US" altLang="zh-CN" sz="1400" b="0" baseline="0" dirty="0" smtClean="0"/>
                            <a:t>Score</a:t>
                          </a:r>
                          <a:endParaRPr lang="en-US" sz="14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0.5</a:t>
                          </a:r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dirty="0" smtClean="0"/>
                            <a:t>1.0</a:t>
                          </a:r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92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6012" t="-183333" r="-180925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50345" t="-183333" r="-115862" b="-2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500" dirty="0" smtClean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US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76211"/>
              </p:ext>
            </p:extLst>
          </p:nvPr>
        </p:nvGraphicFramePr>
        <p:xfrm>
          <a:off x="7123491" y="383102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14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10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7"/>
          <p:cNvSpPr/>
          <p:nvPr/>
        </p:nvSpPr>
        <p:spPr>
          <a:xfrm>
            <a:off x="7564539" y="348603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Rectangle 18"/>
          <p:cNvSpPr/>
          <p:nvPr/>
        </p:nvSpPr>
        <p:spPr>
          <a:xfrm>
            <a:off x="6680676" y="3854787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282891" y="1239776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4382718" y="2087341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2" name="Rectangle 13"/>
          <p:cNvSpPr/>
          <p:nvPr/>
        </p:nvSpPr>
        <p:spPr>
          <a:xfrm>
            <a:off x="8000824" y="3033064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95062" y="3628634"/>
            <a:ext cx="3384108" cy="380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17"/>
              <p:cNvSpPr/>
              <p:nvPr/>
            </p:nvSpPr>
            <p:spPr>
              <a:xfrm>
                <a:off x="3987938" y="3752896"/>
                <a:ext cx="2532803" cy="1149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计算阈值为</a:t>
                </a:r>
                <a:r>
                  <a:rPr lang="en-US" altLang="zh-CN" sz="1400" b="1" dirty="0">
                    <a:latin typeface="Helvetica Neue" charset="0"/>
                  </a:rPr>
                  <a:t>1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式的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Precision/recall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Precision: A.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den>
                    </m:f>
                  </m:oMath>
                </a14:m>
                <a:endParaRPr lang="en-US" altLang="zh-CN" sz="11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Recall:  A.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𝟏𝟒</m:t>
                        </m:r>
                      </m:num>
                      <m:den>
                        <m:r>
                          <a:rPr lang="en-US" altLang="zh-CN" sz="1100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𝟏𝟗</m:t>
                        </m:r>
                      </m:den>
                    </m:f>
                  </m:oMath>
                </a14:m>
                <a:endParaRPr lang="en-US" altLang="zh-CN" sz="11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24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938" y="3752896"/>
                <a:ext cx="2532803" cy="1149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8"/>
          <p:cNvSpPr/>
          <p:nvPr/>
        </p:nvSpPr>
        <p:spPr>
          <a:xfrm>
            <a:off x="3578582" y="396457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949536" y="3235036"/>
            <a:ext cx="527408" cy="665019"/>
          </a:xfrm>
          <a:prstGeom prst="straightConnector1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725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虚假信息分类：</a:t>
            </a:r>
            <a:r>
              <a:rPr kumimoji="1" lang="en-US" altLang="zh-CN" sz="1800" dirty="0"/>
              <a:t>Q</a:t>
            </a:r>
            <a:r>
              <a:rPr lang="en-US" altLang="zh-CN" sz="1800" dirty="0"/>
              <a:t>uestion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Data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Features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dirty="0">
                <a:sym typeface="Wingdings"/>
              </a:rPr>
              <a:t>Algorithm</a:t>
            </a:r>
            <a:r>
              <a:rPr lang="zh-CN" altLang="en-US" sz="1800" dirty="0">
                <a:sym typeface="Wingdings"/>
              </a:rPr>
              <a:t></a:t>
            </a:r>
            <a:r>
              <a:rPr lang="en-US" altLang="zh-CN" sz="1800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sz="1800" b="1" dirty="0">
              <a:solidFill>
                <a:srgbClr val="0000CC"/>
              </a:solidFill>
            </a:endParaRPr>
          </a:p>
          <a:p>
            <a:pPr lvl="1"/>
            <a:r>
              <a:rPr kumimoji="1" lang="en-US" altLang="zh-CN" dirty="0"/>
              <a:t>Fi</a:t>
            </a:r>
            <a:r>
              <a:rPr kumimoji="1" lang="zh-CN" altLang="en-US" dirty="0"/>
              <a:t>为感叹号、问号数量</a:t>
            </a:r>
            <a:endParaRPr kumimoji="1" lang="en-US" altLang="zh-CN" dirty="0"/>
          </a:p>
          <a:p>
            <a:r>
              <a:rPr kumimoji="1" lang="zh-CN" altLang="en-US" dirty="0"/>
              <a:t>模型如下：</a:t>
            </a:r>
            <a:endParaRPr kumimoji="1" lang="en-US" altLang="zh-CN" dirty="0"/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altLang="zh-CN" sz="1300" b="1" dirty="0" err="1">
                <a:latin typeface="Courier New" charset="0"/>
                <a:ea typeface="Courier New" charset="0"/>
                <a:cs typeface="Courier New" charset="0"/>
              </a:rPr>
              <a:t>F_i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 &gt;= C: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1</a:t>
            </a:r>
          </a:p>
          <a:p>
            <a:pPr lvl="1"/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else:  </a:t>
            </a:r>
          </a:p>
          <a:p>
            <a:pPr lvl="1"/>
            <a:r>
              <a:rPr lang="zh-CN" altLang="en-US" sz="13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zh-CN" sz="1300" b="1" dirty="0">
                <a:latin typeface="Courier New" charset="0"/>
                <a:ea typeface="Courier New" charset="0"/>
                <a:cs typeface="Courier New" charset="0"/>
              </a:rPr>
              <a:t>return -1</a:t>
            </a:r>
          </a:p>
          <a:p>
            <a:endParaRPr kumimoji="1" lang="en-US" altLang="zh-CN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09" y="1376675"/>
            <a:ext cx="3556354" cy="2099238"/>
          </a:xfrm>
          <a:prstGeom prst="rect">
            <a:avLst/>
          </a:prstGeom>
        </p:spPr>
      </p:pic>
      <p:sp>
        <p:nvSpPr>
          <p:cNvPr id="5" name="Rectangle 13"/>
          <p:cNvSpPr/>
          <p:nvPr/>
        </p:nvSpPr>
        <p:spPr>
          <a:xfrm>
            <a:off x="4299521" y="1101868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数量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cxnSp>
        <p:nvCxnSpPr>
          <p:cNvPr id="6" name="Straight Connector 14"/>
          <p:cNvCxnSpPr/>
          <p:nvPr/>
        </p:nvCxnSpPr>
        <p:spPr>
          <a:xfrm>
            <a:off x="6152353" y="1376675"/>
            <a:ext cx="0" cy="1806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9"/>
          <p:cNvSpPr txBox="1"/>
          <p:nvPr/>
        </p:nvSpPr>
        <p:spPr>
          <a:xfrm>
            <a:off x="4224901" y="15347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30"/>
          <p:cNvSpPr txBox="1"/>
          <p:nvPr/>
        </p:nvSpPr>
        <p:spPr>
          <a:xfrm>
            <a:off x="4252486" y="2645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5446088" y="227608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32"/>
          <p:cNvSpPr txBox="1"/>
          <p:nvPr/>
        </p:nvSpPr>
        <p:spPr>
          <a:xfrm>
            <a:off x="6043914" y="18491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33"/>
          <p:cNvSpPr txBox="1"/>
          <p:nvPr/>
        </p:nvSpPr>
        <p:spPr>
          <a:xfrm>
            <a:off x="6052700" y="245895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34"/>
          <p:cNvSpPr txBox="1"/>
          <p:nvPr/>
        </p:nvSpPr>
        <p:spPr>
          <a:xfrm>
            <a:off x="6785118" y="1995041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35"/>
          <p:cNvSpPr txBox="1"/>
          <p:nvPr/>
        </p:nvSpPr>
        <p:spPr>
          <a:xfrm>
            <a:off x="6820739" y="245723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36"/>
          <p:cNvSpPr txBox="1"/>
          <p:nvPr/>
        </p:nvSpPr>
        <p:spPr>
          <a:xfrm>
            <a:off x="7658294" y="264190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7002315"/>
                  </p:ext>
                </p:extLst>
              </p:nvPr>
            </p:nvGraphicFramePr>
            <p:xfrm>
              <a:off x="348229" y="3011234"/>
              <a:ext cx="3199575" cy="1994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54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3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44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/>
                            <a:t>C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/>
                            <a:t>Precision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Recall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/>
                            <a:t>F1</a:t>
                          </a:r>
                          <a:r>
                            <a:rPr lang="zh-CN" altLang="en-US" sz="1000" b="0" baseline="0" dirty="0"/>
                            <a:t> </a:t>
                          </a:r>
                          <a:r>
                            <a:rPr lang="en-US" altLang="zh-CN" sz="1000" b="0" baseline="0" dirty="0"/>
                            <a:t>Score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0.5</a:t>
                          </a:r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1.0</a:t>
                          </a:r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𝟏𝟒</m:t>
                                    </m:r>
                                  </m:num>
                                  <m:den>
                                    <m:r>
                                      <a:rPr lang="en-US" altLang="zh-CN" sz="10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𝟏𝟗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𝟏𝟒</m:t>
                                    </m:r>
                                  </m:num>
                                  <m:den>
                                    <m:r>
                                      <a:rPr lang="en-US" altLang="zh-CN" sz="1000" b="1" i="1" dirty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  <m:t>𝟏𝟓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num>
                                  <m:den>
                                    <m:r>
                                      <a:rPr lang="en-US" altLang="zh-CN" sz="10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mr-IN" altLang="zh-CN" sz="10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0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num>
                                  <m:den>
                                    <m:r>
                                      <a:rPr lang="en-US" altLang="zh-CN" sz="1000" b="1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𝟏𝟓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7002315"/>
                  </p:ext>
                </p:extLst>
              </p:nvPr>
            </p:nvGraphicFramePr>
            <p:xfrm>
              <a:off x="348229" y="3011234"/>
              <a:ext cx="3199575" cy="19944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72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54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3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944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 smtClean="0"/>
                            <a:t>C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 smtClean="0"/>
                            <a:t>Precision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i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Recall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b="0" dirty="0" smtClean="0"/>
                            <a:t>F1</a:t>
                          </a:r>
                          <a:r>
                            <a:rPr lang="zh-CN" altLang="en-US" sz="1000" b="0" baseline="0" dirty="0" smtClean="0"/>
                            <a:t> </a:t>
                          </a:r>
                          <a:r>
                            <a:rPr lang="en-US" altLang="zh-CN" sz="1000" b="0" baseline="0" dirty="0" smtClean="0"/>
                            <a:t>Score</a:t>
                          </a:r>
                          <a:endParaRPr lang="en-US" sz="1000" b="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smtClean="0"/>
                            <a:t>0.5</a:t>
                          </a:r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smtClean="0"/>
                            <a:t>1.0</a:t>
                          </a:r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6012" t="-181356" r="-180925" b="-281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50345" t="-181356" r="-115862" b="-2813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6012" t="-286207" r="-180925" b="-18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50345" t="-286207" r="-115862" b="-1862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11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000" dirty="0" smtClean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8580" marR="68580" marT="34290" marB="34290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188834"/>
              </p:ext>
            </p:extLst>
          </p:nvPr>
        </p:nvGraphicFramePr>
        <p:xfrm>
          <a:off x="7123491" y="3831025"/>
          <a:ext cx="1836204" cy="96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8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正例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/>
                        <a:t>负例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正例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3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solidFill>
                            <a:schemeClr val="bg1"/>
                          </a:solidFill>
                        </a:rPr>
                        <a:t>负例</a:t>
                      </a:r>
                      <a:endParaRPr 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12</a:t>
                      </a:r>
                      <a:endParaRPr lang="en-US" sz="1500" dirty="0"/>
                    </a:p>
                  </a:txBody>
                  <a:tcPr marL="68580" marR="68580" marT="34290" marB="3429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ectangle 17"/>
          <p:cNvSpPr/>
          <p:nvPr/>
        </p:nvSpPr>
        <p:spPr>
          <a:xfrm>
            <a:off x="7564539" y="3486030"/>
            <a:ext cx="9541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C00000"/>
                </a:solidFill>
                <a:latin typeface="STZhongsong" charset="-122"/>
                <a:ea typeface="STZhongsong" charset="-122"/>
                <a:cs typeface="STZhongsong" charset="-122"/>
              </a:rPr>
              <a:t>预测结果</a:t>
            </a:r>
            <a:endParaRPr lang="en-US" altLang="zh-CN" sz="1500" dirty="0">
              <a:solidFill>
                <a:srgbClr val="C00000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8" name="Rectangle 18"/>
          <p:cNvSpPr/>
          <p:nvPr/>
        </p:nvSpPr>
        <p:spPr>
          <a:xfrm>
            <a:off x="6680676" y="3854787"/>
            <a:ext cx="377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标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准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答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案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282891" y="1239776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4382718" y="2087341"/>
            <a:ext cx="633845" cy="6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2" name="Rectangle 13"/>
          <p:cNvSpPr/>
          <p:nvPr/>
        </p:nvSpPr>
        <p:spPr>
          <a:xfrm>
            <a:off x="8000824" y="3033064"/>
            <a:ext cx="5693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频率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55962" y="4008483"/>
            <a:ext cx="3384108" cy="380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17"/>
              <p:cNvSpPr/>
              <p:nvPr/>
            </p:nvSpPr>
            <p:spPr>
              <a:xfrm>
                <a:off x="3979719" y="3763770"/>
                <a:ext cx="2532803" cy="1149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计算阈值为</a:t>
                </a:r>
                <a:r>
                  <a:rPr lang="en-US" altLang="zh-CN" sz="1400" b="1" dirty="0">
                    <a:latin typeface="Helvetica Neue" charset="0"/>
                  </a:rPr>
                  <a:t>2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式的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Precision/recall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Precision: A.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altLang="zh-CN" sz="11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Recall:  A.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B.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num>
                      <m:den>
                        <m:r>
                          <a:rPr lang="en-US" altLang="zh-CN" sz="1100" b="1" i="1" dirty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 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Helvetica Neue" charset="0"/>
                  </a:rPr>
                  <a:t>C.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altLang="zh-CN" sz="11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24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19" y="3763770"/>
                <a:ext cx="2532803" cy="1149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18"/>
          <p:cNvSpPr/>
          <p:nvPr/>
        </p:nvSpPr>
        <p:spPr>
          <a:xfrm>
            <a:off x="3578582" y="396457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4949536" y="3182827"/>
            <a:ext cx="1236519" cy="717229"/>
          </a:xfrm>
          <a:prstGeom prst="straightConnector1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7225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</a:p>
          <a:p>
            <a:endParaRPr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39776" y="1790888"/>
            <a:ext cx="2092745" cy="1890211"/>
            <a:chOff x="1709665" y="1700807"/>
            <a:chExt cx="2790327" cy="2520281"/>
          </a:xfrm>
        </p:grpSpPr>
        <p:sp>
          <p:nvSpPr>
            <p:cNvPr id="5" name="Oval 4"/>
            <p:cNvSpPr/>
            <p:nvPr/>
          </p:nvSpPr>
          <p:spPr>
            <a:xfrm>
              <a:off x="2240773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024733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401541" y="2420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816821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744829" y="19168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528805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40757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321149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Oval 12"/>
            <p:cNvSpPr/>
            <p:nvPr/>
          </p:nvSpPr>
          <p:spPr>
            <a:xfrm>
              <a:off x="3248869" y="1916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Oval 13"/>
            <p:cNvSpPr/>
            <p:nvPr/>
          </p:nvSpPr>
          <p:spPr>
            <a:xfrm>
              <a:off x="3176845" y="242088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Oval 14"/>
            <p:cNvSpPr/>
            <p:nvPr/>
          </p:nvSpPr>
          <p:spPr>
            <a:xfrm>
              <a:off x="2960837" y="206084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Oval 15"/>
            <p:cNvSpPr/>
            <p:nvPr/>
          </p:nvSpPr>
          <p:spPr>
            <a:xfrm>
              <a:off x="252878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8" name="Oval 16"/>
            <p:cNvSpPr/>
            <p:nvPr/>
          </p:nvSpPr>
          <p:spPr>
            <a:xfrm>
              <a:off x="3248853" y="2204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" name="Oval 17"/>
            <p:cNvSpPr/>
            <p:nvPr/>
          </p:nvSpPr>
          <p:spPr>
            <a:xfrm>
              <a:off x="3032829" y="25649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Oval 18"/>
            <p:cNvSpPr/>
            <p:nvPr/>
          </p:nvSpPr>
          <p:spPr>
            <a:xfrm>
              <a:off x="2897213" y="271730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1" name="Oval 19"/>
            <p:cNvSpPr/>
            <p:nvPr/>
          </p:nvSpPr>
          <p:spPr>
            <a:xfrm>
              <a:off x="3337629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2" name="Oval 20"/>
            <p:cNvSpPr/>
            <p:nvPr/>
          </p:nvSpPr>
          <p:spPr>
            <a:xfrm>
              <a:off x="1952741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" name="Oval 21"/>
            <p:cNvSpPr/>
            <p:nvPr/>
          </p:nvSpPr>
          <p:spPr>
            <a:xfrm>
              <a:off x="1880717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4" name="Oval 22"/>
            <p:cNvSpPr/>
            <p:nvPr/>
          </p:nvSpPr>
          <p:spPr>
            <a:xfrm>
              <a:off x="2024733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5" name="Oval 23"/>
            <p:cNvSpPr/>
            <p:nvPr/>
          </p:nvSpPr>
          <p:spPr>
            <a:xfrm>
              <a:off x="303287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6" name="Oval 24"/>
            <p:cNvSpPr/>
            <p:nvPr/>
          </p:nvSpPr>
          <p:spPr>
            <a:xfrm>
              <a:off x="2384789" y="29249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7" name="Oval 25"/>
            <p:cNvSpPr/>
            <p:nvPr/>
          </p:nvSpPr>
          <p:spPr>
            <a:xfrm>
              <a:off x="2151997" y="292496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8" name="Oval 26"/>
            <p:cNvSpPr/>
            <p:nvPr/>
          </p:nvSpPr>
          <p:spPr>
            <a:xfrm>
              <a:off x="2168765" y="34926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9" name="Oval 27"/>
            <p:cNvSpPr/>
            <p:nvPr/>
          </p:nvSpPr>
          <p:spPr>
            <a:xfrm>
              <a:off x="2456797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0" name="Oval 28"/>
            <p:cNvSpPr/>
            <p:nvPr/>
          </p:nvSpPr>
          <p:spPr>
            <a:xfrm>
              <a:off x="2656053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1" name="Oval 29"/>
            <p:cNvSpPr/>
            <p:nvPr/>
          </p:nvSpPr>
          <p:spPr>
            <a:xfrm>
              <a:off x="3176861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2" name="Oval 30"/>
            <p:cNvSpPr/>
            <p:nvPr/>
          </p:nvSpPr>
          <p:spPr>
            <a:xfrm>
              <a:off x="2584045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3" name="Oval 31"/>
            <p:cNvSpPr/>
            <p:nvPr/>
          </p:nvSpPr>
          <p:spPr>
            <a:xfrm>
              <a:off x="2312781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4" name="Oval 32"/>
            <p:cNvSpPr/>
            <p:nvPr/>
          </p:nvSpPr>
          <p:spPr>
            <a:xfrm>
              <a:off x="28000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5" name="Oval 33"/>
            <p:cNvSpPr/>
            <p:nvPr/>
          </p:nvSpPr>
          <p:spPr>
            <a:xfrm>
              <a:off x="2584045" y="3284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Oval 34"/>
            <p:cNvSpPr/>
            <p:nvPr/>
          </p:nvSpPr>
          <p:spPr>
            <a:xfrm>
              <a:off x="2816837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Oval 35"/>
            <p:cNvSpPr/>
            <p:nvPr/>
          </p:nvSpPr>
          <p:spPr>
            <a:xfrm>
              <a:off x="2888845" y="34206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Oval 36"/>
            <p:cNvSpPr/>
            <p:nvPr/>
          </p:nvSpPr>
          <p:spPr>
            <a:xfrm>
              <a:off x="324886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9" name="Oval 37"/>
            <p:cNvSpPr/>
            <p:nvPr/>
          </p:nvSpPr>
          <p:spPr>
            <a:xfrm>
              <a:off x="3608909" y="2996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0" name="Oval 38"/>
            <p:cNvSpPr/>
            <p:nvPr/>
          </p:nvSpPr>
          <p:spPr>
            <a:xfrm>
              <a:off x="3968965" y="2996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1" name="Oval 39"/>
            <p:cNvSpPr/>
            <p:nvPr/>
          </p:nvSpPr>
          <p:spPr>
            <a:xfrm>
              <a:off x="3968965" y="2708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2" name="Oval 40"/>
            <p:cNvSpPr/>
            <p:nvPr/>
          </p:nvSpPr>
          <p:spPr>
            <a:xfrm>
              <a:off x="3752925" y="278092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3" name="Oval 41"/>
            <p:cNvSpPr/>
            <p:nvPr/>
          </p:nvSpPr>
          <p:spPr>
            <a:xfrm>
              <a:off x="3608909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4" name="Oval 42"/>
            <p:cNvSpPr/>
            <p:nvPr/>
          </p:nvSpPr>
          <p:spPr>
            <a:xfrm>
              <a:off x="377807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5" name="Oval 43"/>
            <p:cNvSpPr/>
            <p:nvPr/>
          </p:nvSpPr>
          <p:spPr>
            <a:xfrm>
              <a:off x="3985717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Oval 44"/>
            <p:cNvSpPr/>
            <p:nvPr/>
          </p:nvSpPr>
          <p:spPr>
            <a:xfrm>
              <a:off x="339288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7" name="Oval 45"/>
            <p:cNvSpPr/>
            <p:nvPr/>
          </p:nvSpPr>
          <p:spPr>
            <a:xfrm>
              <a:off x="3248869" y="36450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8" name="Oval 46"/>
            <p:cNvSpPr/>
            <p:nvPr/>
          </p:nvSpPr>
          <p:spPr>
            <a:xfrm>
              <a:off x="3248869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9" name="Oval 47"/>
            <p:cNvSpPr/>
            <p:nvPr/>
          </p:nvSpPr>
          <p:spPr>
            <a:xfrm>
              <a:off x="2960837" y="3140968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0" name="Oval 48"/>
            <p:cNvSpPr/>
            <p:nvPr/>
          </p:nvSpPr>
          <p:spPr>
            <a:xfrm>
              <a:off x="3032845" y="3356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1" name="Oval 49"/>
            <p:cNvSpPr/>
            <p:nvPr/>
          </p:nvSpPr>
          <p:spPr>
            <a:xfrm>
              <a:off x="3592173" y="198884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2" name="Oval 50"/>
            <p:cNvSpPr/>
            <p:nvPr/>
          </p:nvSpPr>
          <p:spPr>
            <a:xfrm>
              <a:off x="3841717" y="2204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3" name="Oval 51"/>
            <p:cNvSpPr/>
            <p:nvPr/>
          </p:nvSpPr>
          <p:spPr>
            <a:xfrm>
              <a:off x="3536901" y="2492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4" name="Oval 52"/>
            <p:cNvSpPr/>
            <p:nvPr/>
          </p:nvSpPr>
          <p:spPr>
            <a:xfrm>
              <a:off x="3680933" y="227687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5" name="Oval 53"/>
            <p:cNvSpPr/>
            <p:nvPr/>
          </p:nvSpPr>
          <p:spPr>
            <a:xfrm>
              <a:off x="3761325" y="25012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6" name="Oval 54"/>
            <p:cNvSpPr/>
            <p:nvPr/>
          </p:nvSpPr>
          <p:spPr>
            <a:xfrm>
              <a:off x="3968965" y="234888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Oval 55"/>
            <p:cNvSpPr/>
            <p:nvPr/>
          </p:nvSpPr>
          <p:spPr>
            <a:xfrm>
              <a:off x="3608909" y="378905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Oval 56"/>
            <p:cNvSpPr/>
            <p:nvPr/>
          </p:nvSpPr>
          <p:spPr>
            <a:xfrm>
              <a:off x="3824933" y="357303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9" name="Oval 57"/>
            <p:cNvSpPr/>
            <p:nvPr/>
          </p:nvSpPr>
          <p:spPr>
            <a:xfrm>
              <a:off x="4112965" y="321297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Oval 58"/>
            <p:cNvSpPr/>
            <p:nvPr/>
          </p:nvSpPr>
          <p:spPr>
            <a:xfrm>
              <a:off x="1709665" y="1700807"/>
              <a:ext cx="2790327" cy="252028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59"/>
          <p:cNvGrpSpPr/>
          <p:nvPr/>
        </p:nvGrpSpPr>
        <p:grpSpPr>
          <a:xfrm>
            <a:off x="4300059" y="2075363"/>
            <a:ext cx="1032390" cy="1137910"/>
            <a:chOff x="5292080" y="2196496"/>
            <a:chExt cx="1376520" cy="1517213"/>
          </a:xfrm>
        </p:grpSpPr>
        <p:sp>
          <p:nvSpPr>
            <p:cNvPr id="62" name="Oval 60"/>
            <p:cNvSpPr/>
            <p:nvPr/>
          </p:nvSpPr>
          <p:spPr>
            <a:xfrm>
              <a:off x="5399475" y="255321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3" name="Oval 61"/>
            <p:cNvSpPr/>
            <p:nvPr/>
          </p:nvSpPr>
          <p:spPr>
            <a:xfrm>
              <a:off x="5444480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4" name="Oval 62"/>
            <p:cNvSpPr/>
            <p:nvPr/>
          </p:nvSpPr>
          <p:spPr>
            <a:xfrm>
              <a:off x="5596880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5" name="Oval 63"/>
            <p:cNvSpPr/>
            <p:nvPr/>
          </p:nvSpPr>
          <p:spPr>
            <a:xfrm>
              <a:off x="5580112" y="27005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6" name="Oval 64"/>
            <p:cNvSpPr/>
            <p:nvPr/>
          </p:nvSpPr>
          <p:spPr>
            <a:xfrm>
              <a:off x="5732512" y="2852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7" name="Oval 65"/>
            <p:cNvSpPr/>
            <p:nvPr/>
          </p:nvSpPr>
          <p:spPr>
            <a:xfrm>
              <a:off x="5884912" y="3005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8" name="Oval 66"/>
            <p:cNvSpPr/>
            <p:nvPr/>
          </p:nvSpPr>
          <p:spPr>
            <a:xfrm>
              <a:off x="5292080" y="30605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Oval 67"/>
            <p:cNvSpPr/>
            <p:nvPr/>
          </p:nvSpPr>
          <p:spPr>
            <a:xfrm>
              <a:off x="5444480" y="321299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Oval 68"/>
            <p:cNvSpPr/>
            <p:nvPr/>
          </p:nvSpPr>
          <p:spPr>
            <a:xfrm>
              <a:off x="5436096" y="21964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Oval 69"/>
            <p:cNvSpPr/>
            <p:nvPr/>
          </p:nvSpPr>
          <p:spPr>
            <a:xfrm>
              <a:off x="5588496" y="23488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Oval 70"/>
            <p:cNvSpPr/>
            <p:nvPr/>
          </p:nvSpPr>
          <p:spPr>
            <a:xfrm>
              <a:off x="5740896" y="25012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Oval 71"/>
            <p:cNvSpPr/>
            <p:nvPr/>
          </p:nvSpPr>
          <p:spPr>
            <a:xfrm>
              <a:off x="5893296" y="265369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Oval 72"/>
            <p:cNvSpPr/>
            <p:nvPr/>
          </p:nvSpPr>
          <p:spPr>
            <a:xfrm>
              <a:off x="5868144" y="23321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Oval 73"/>
            <p:cNvSpPr/>
            <p:nvPr/>
          </p:nvSpPr>
          <p:spPr>
            <a:xfrm>
              <a:off x="6020544" y="248454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Oval 74"/>
            <p:cNvSpPr/>
            <p:nvPr/>
          </p:nvSpPr>
          <p:spPr>
            <a:xfrm>
              <a:off x="6084168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7" name="Oval 75"/>
            <p:cNvSpPr/>
            <p:nvPr/>
          </p:nvSpPr>
          <p:spPr>
            <a:xfrm>
              <a:off x="6236568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8" name="Oval 76"/>
            <p:cNvSpPr/>
            <p:nvPr/>
          </p:nvSpPr>
          <p:spPr>
            <a:xfrm>
              <a:off x="6388968" y="32933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9" name="Oval 77"/>
            <p:cNvSpPr/>
            <p:nvPr/>
          </p:nvSpPr>
          <p:spPr>
            <a:xfrm>
              <a:off x="6372200" y="29885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0" name="Oval 78"/>
            <p:cNvSpPr/>
            <p:nvPr/>
          </p:nvSpPr>
          <p:spPr>
            <a:xfrm>
              <a:off x="6524600" y="314098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1" name="Oval 79"/>
            <p:cNvSpPr/>
            <p:nvPr/>
          </p:nvSpPr>
          <p:spPr>
            <a:xfrm>
              <a:off x="5823139" y="33369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2" name="Oval 80"/>
            <p:cNvSpPr/>
            <p:nvPr/>
          </p:nvSpPr>
          <p:spPr>
            <a:xfrm>
              <a:off x="5975539" y="3489333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3" name="Oval 81"/>
            <p:cNvSpPr/>
            <p:nvPr/>
          </p:nvSpPr>
          <p:spPr>
            <a:xfrm>
              <a:off x="6255187" y="34173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4" name="Oval 82"/>
            <p:cNvSpPr/>
            <p:nvPr/>
          </p:nvSpPr>
          <p:spPr>
            <a:xfrm>
              <a:off x="6407587" y="3569709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85" name="Group 83"/>
          <p:cNvGrpSpPr/>
          <p:nvPr/>
        </p:nvGrpSpPr>
        <p:grpSpPr>
          <a:xfrm>
            <a:off x="5346425" y="2060917"/>
            <a:ext cx="1032390" cy="1140414"/>
            <a:chOff x="7063410" y="2348864"/>
            <a:chExt cx="1376520" cy="1520552"/>
          </a:xfrm>
        </p:grpSpPr>
        <p:sp>
          <p:nvSpPr>
            <p:cNvPr id="86" name="Oval 84"/>
            <p:cNvSpPr/>
            <p:nvPr/>
          </p:nvSpPr>
          <p:spPr>
            <a:xfrm>
              <a:off x="7063410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7" name="Oval 85"/>
            <p:cNvSpPr/>
            <p:nvPr/>
          </p:nvSpPr>
          <p:spPr>
            <a:xfrm>
              <a:off x="7215810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8" name="Oval 86"/>
            <p:cNvSpPr/>
            <p:nvPr/>
          </p:nvSpPr>
          <p:spPr>
            <a:xfrm>
              <a:off x="7368210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Oval 87"/>
            <p:cNvSpPr/>
            <p:nvPr/>
          </p:nvSpPr>
          <p:spPr>
            <a:xfrm>
              <a:off x="7351442" y="28529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0" name="Oval 88"/>
            <p:cNvSpPr/>
            <p:nvPr/>
          </p:nvSpPr>
          <p:spPr>
            <a:xfrm>
              <a:off x="7503842" y="30053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1" name="Oval 89"/>
            <p:cNvSpPr/>
            <p:nvPr/>
          </p:nvSpPr>
          <p:spPr>
            <a:xfrm>
              <a:off x="7656242" y="3157720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2" name="Oval 90"/>
            <p:cNvSpPr/>
            <p:nvPr/>
          </p:nvSpPr>
          <p:spPr>
            <a:xfrm>
              <a:off x="802838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3" name="Oval 91"/>
            <p:cNvSpPr/>
            <p:nvPr/>
          </p:nvSpPr>
          <p:spPr>
            <a:xfrm>
              <a:off x="8180784" y="27893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4" name="Oval 92"/>
            <p:cNvSpPr/>
            <p:nvPr/>
          </p:nvSpPr>
          <p:spPr>
            <a:xfrm>
              <a:off x="7207426" y="23488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5" name="Oval 93"/>
            <p:cNvSpPr/>
            <p:nvPr/>
          </p:nvSpPr>
          <p:spPr>
            <a:xfrm>
              <a:off x="7359826" y="25012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6" name="Oval 94"/>
            <p:cNvSpPr/>
            <p:nvPr/>
          </p:nvSpPr>
          <p:spPr>
            <a:xfrm>
              <a:off x="7512226" y="26536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7" name="Oval 95"/>
            <p:cNvSpPr/>
            <p:nvPr/>
          </p:nvSpPr>
          <p:spPr>
            <a:xfrm>
              <a:off x="7664626" y="2806064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8" name="Oval 96"/>
            <p:cNvSpPr/>
            <p:nvPr/>
          </p:nvSpPr>
          <p:spPr>
            <a:xfrm>
              <a:off x="7639474" y="24845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99" name="Oval 97"/>
            <p:cNvSpPr/>
            <p:nvPr/>
          </p:nvSpPr>
          <p:spPr>
            <a:xfrm>
              <a:off x="7791874" y="263691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0" name="Oval 98"/>
            <p:cNvSpPr/>
            <p:nvPr/>
          </p:nvSpPr>
          <p:spPr>
            <a:xfrm>
              <a:off x="7855498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1" name="Oval 99"/>
            <p:cNvSpPr/>
            <p:nvPr/>
          </p:nvSpPr>
          <p:spPr>
            <a:xfrm>
              <a:off x="8007898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2" name="Oval 100"/>
            <p:cNvSpPr/>
            <p:nvPr/>
          </p:nvSpPr>
          <p:spPr>
            <a:xfrm>
              <a:off x="8160298" y="34457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Oval 101"/>
            <p:cNvSpPr/>
            <p:nvPr/>
          </p:nvSpPr>
          <p:spPr>
            <a:xfrm>
              <a:off x="8143530" y="31409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4" name="Oval 102"/>
            <p:cNvSpPr/>
            <p:nvPr/>
          </p:nvSpPr>
          <p:spPr>
            <a:xfrm>
              <a:off x="8295930" y="3293352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5" name="Oval 103"/>
            <p:cNvSpPr/>
            <p:nvPr/>
          </p:nvSpPr>
          <p:spPr>
            <a:xfrm>
              <a:off x="7956376" y="35730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6" name="Oval 104"/>
            <p:cNvSpPr/>
            <p:nvPr/>
          </p:nvSpPr>
          <p:spPr>
            <a:xfrm>
              <a:off x="8108776" y="3725416"/>
              <a:ext cx="144000" cy="144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07" name="Rectangle 105"/>
          <p:cNvSpPr/>
          <p:nvPr/>
        </p:nvSpPr>
        <p:spPr>
          <a:xfrm>
            <a:off x="2029785" y="1370792"/>
            <a:ext cx="15287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总体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Population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8" name="Rectangle 106"/>
          <p:cNvSpPr/>
          <p:nvPr/>
        </p:nvSpPr>
        <p:spPr>
          <a:xfrm>
            <a:off x="4322654" y="1375374"/>
            <a:ext cx="189904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Training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9" name="Curved Connector 107"/>
          <p:cNvCxnSpPr/>
          <p:nvPr/>
        </p:nvCxnSpPr>
        <p:spPr>
          <a:xfrm>
            <a:off x="3245079" y="2084766"/>
            <a:ext cx="1220486" cy="9570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Curved Connector 108"/>
          <p:cNvCxnSpPr>
            <a:stCxn id="36" idx="4"/>
          </p:cNvCxnSpPr>
          <p:nvPr/>
        </p:nvCxnSpPr>
        <p:spPr>
          <a:xfrm rot="16200000" flipH="1">
            <a:off x="2546303" y="3442926"/>
            <a:ext cx="670365" cy="71466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Oval 109"/>
          <p:cNvSpPr>
            <a:spLocks noChangeAspect="1"/>
          </p:cNvSpPr>
          <p:nvPr/>
        </p:nvSpPr>
        <p:spPr>
          <a:xfrm>
            <a:off x="3091227" y="4290584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2" name="Down Arrow 110"/>
          <p:cNvSpPr/>
          <p:nvPr/>
        </p:nvSpPr>
        <p:spPr>
          <a:xfrm>
            <a:off x="5154976" y="3352480"/>
            <a:ext cx="378042" cy="54308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3" name="TextBox 111"/>
          <p:cNvSpPr txBox="1"/>
          <p:nvPr/>
        </p:nvSpPr>
        <p:spPr>
          <a:xfrm>
            <a:off x="4744671" y="4080135"/>
            <a:ext cx="10310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zh-CN" altLang="en-US" sz="27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2700" dirty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altLang="zh-CN" sz="27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7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4" name="Oval 112"/>
          <p:cNvSpPr>
            <a:spLocks noChangeAspect="1"/>
          </p:cNvSpPr>
          <p:nvPr/>
        </p:nvSpPr>
        <p:spPr>
          <a:xfrm>
            <a:off x="5189495" y="4200087"/>
            <a:ext cx="270000" cy="27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5" name="Oval 113"/>
          <p:cNvSpPr>
            <a:spLocks noChangeAspect="1"/>
          </p:cNvSpPr>
          <p:nvPr/>
        </p:nvSpPr>
        <p:spPr>
          <a:xfrm>
            <a:off x="6987100" y="3947968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6" name="Oval 114"/>
          <p:cNvSpPr>
            <a:spLocks noChangeAspect="1"/>
          </p:cNvSpPr>
          <p:nvPr/>
        </p:nvSpPr>
        <p:spPr>
          <a:xfrm>
            <a:off x="7019441" y="4486150"/>
            <a:ext cx="270000" cy="2700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117" name="Straight Arrow Connector 115"/>
          <p:cNvCxnSpPr/>
          <p:nvPr/>
        </p:nvCxnSpPr>
        <p:spPr>
          <a:xfrm flipV="1">
            <a:off x="5775722" y="4080136"/>
            <a:ext cx="1135678" cy="253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6"/>
          <p:cNvCxnSpPr/>
          <p:nvPr/>
        </p:nvCxnSpPr>
        <p:spPr>
          <a:xfrm>
            <a:off x="5729555" y="4412660"/>
            <a:ext cx="1181844" cy="219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Down Arrow 117"/>
          <p:cNvSpPr/>
          <p:nvPr/>
        </p:nvSpPr>
        <p:spPr>
          <a:xfrm rot="16200000">
            <a:off x="3913878" y="4124040"/>
            <a:ext cx="378042" cy="645767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8"/>
          <p:cNvSpPr/>
          <p:nvPr/>
        </p:nvSpPr>
        <p:spPr>
          <a:xfrm>
            <a:off x="5512062" y="340754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① 训练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1" name="Rectangle 119"/>
          <p:cNvSpPr/>
          <p:nvPr/>
        </p:nvSpPr>
        <p:spPr>
          <a:xfrm>
            <a:off x="3627449" y="3887792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② 预测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分类问题的基本步骤</a:t>
            </a:r>
            <a:endParaRPr lang="en-US" altLang="zh-CN" dirty="0"/>
          </a:p>
          <a:p>
            <a:r>
              <a:rPr lang="en-US" altLang="zh-CN" dirty="0"/>
              <a:t>Question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Data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Features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dirty="0">
                <a:sym typeface="Wingdings"/>
              </a:rPr>
              <a:t>Algorithm</a:t>
            </a:r>
            <a:r>
              <a:rPr lang="zh-CN" altLang="en-US" dirty="0">
                <a:sym typeface="Wingdings"/>
              </a:rPr>
              <a:t></a:t>
            </a:r>
            <a:r>
              <a:rPr lang="en-US" altLang="zh-CN" b="1" dirty="0">
                <a:solidFill>
                  <a:srgbClr val="0000CC"/>
                </a:solidFill>
                <a:sym typeface="Wingdings"/>
              </a:rPr>
              <a:t>Evaluation</a:t>
            </a:r>
            <a:endParaRPr lang="en-US" altLang="zh-CN" b="1" dirty="0">
              <a:solidFill>
                <a:srgbClr val="0000CC"/>
              </a:solidFill>
            </a:endParaRPr>
          </a:p>
          <a:p>
            <a:r>
              <a:rPr lang="zh-CN" altLang="en-US" dirty="0"/>
              <a:t>如何评价你分类器的优劣？</a:t>
            </a:r>
          </a:p>
          <a:p>
            <a:pPr lvl="1"/>
            <a:r>
              <a:rPr lang="zh-CN" altLang="en-US" dirty="0"/>
              <a:t>划分为训练集和测试集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交叉验证：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K-fold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cross</a:t>
            </a:r>
            <a:r>
              <a:rPr lang="zh-CN" alt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validation</a:t>
            </a:r>
          </a:p>
          <a:p>
            <a:endParaRPr kumimoji="1" lang="en-US" altLang="zh-CN" dirty="0"/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58" y="1793073"/>
            <a:ext cx="3987735" cy="185436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761613" y="3813911"/>
            <a:ext cx="392518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除了对</a:t>
            </a:r>
            <a:r>
              <a:rPr lang="en-US" altLang="zh-CN" sz="1600" dirty="0"/>
              <a:t>accuracy(Error)</a:t>
            </a:r>
            <a:r>
              <a:rPr lang="zh-CN" altLang="en-US" sz="1600" dirty="0"/>
              <a:t>进行平均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也可以对</a:t>
            </a:r>
            <a:r>
              <a:rPr lang="en-US" altLang="zh-CN" sz="1600" dirty="0"/>
              <a:t>Precision</a:t>
            </a:r>
            <a:r>
              <a:rPr lang="zh-CN" altLang="en-US" sz="1600" dirty="0"/>
              <a:t>、</a:t>
            </a:r>
            <a:r>
              <a:rPr lang="en-US" altLang="zh-CN" sz="1600" dirty="0"/>
              <a:t>Recall</a:t>
            </a:r>
            <a:r>
              <a:rPr lang="zh-CN" altLang="en-US" sz="1600" dirty="0"/>
              <a:t>进行平均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F1 Score</a:t>
            </a:r>
            <a:r>
              <a:rPr lang="zh-CN" altLang="en-US" sz="1600" dirty="0"/>
              <a:t>是</a:t>
            </a:r>
            <a:r>
              <a:rPr lang="en-US" altLang="zh-CN" sz="1600" dirty="0"/>
              <a:t>Precision</a:t>
            </a:r>
            <a:r>
              <a:rPr lang="zh-CN" altLang="en-US" sz="1600" dirty="0"/>
              <a:t>和</a:t>
            </a:r>
            <a:r>
              <a:rPr lang="en-US" altLang="zh-CN" sz="1600" dirty="0"/>
              <a:t>Recall</a:t>
            </a:r>
            <a:r>
              <a:rPr lang="zh-CN" altLang="en-US" sz="1600" dirty="0"/>
              <a:t>的调和指标</a:t>
            </a:r>
          </a:p>
        </p:txBody>
      </p:sp>
      <p:sp>
        <p:nvSpPr>
          <p:cNvPr id="17" name="Can 21"/>
          <p:cNvSpPr/>
          <p:nvPr/>
        </p:nvSpPr>
        <p:spPr>
          <a:xfrm>
            <a:off x="1918705" y="2649681"/>
            <a:ext cx="1019268" cy="559787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22"/>
          <p:cNvSpPr/>
          <p:nvPr/>
        </p:nvSpPr>
        <p:spPr>
          <a:xfrm>
            <a:off x="276939" y="4229410"/>
            <a:ext cx="191591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训练集</a:t>
            </a:r>
            <a:endParaRPr lang="en-US" altLang="zh-CN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rgbClr val="0000CC"/>
                </a:solidFill>
                <a:latin typeface="STZhongsong" charset="-122"/>
                <a:ea typeface="STZhongsong" charset="-122"/>
                <a:cs typeface="STZhongsong" charset="-122"/>
              </a:rPr>
              <a:t>使用训练集训练模型</a:t>
            </a:r>
            <a:endParaRPr lang="en-US" altLang="zh-CN" sz="1500" dirty="0">
              <a:solidFill>
                <a:srgbClr val="0000CC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9" name="Can 23"/>
          <p:cNvSpPr/>
          <p:nvPr/>
        </p:nvSpPr>
        <p:spPr>
          <a:xfrm>
            <a:off x="720659" y="3624081"/>
            <a:ext cx="1019268" cy="559787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Can 24"/>
          <p:cNvSpPr/>
          <p:nvPr/>
        </p:nvSpPr>
        <p:spPr>
          <a:xfrm>
            <a:off x="3168267" y="3624081"/>
            <a:ext cx="1019268" cy="55978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Down Arrow 25"/>
          <p:cNvSpPr/>
          <p:nvPr/>
        </p:nvSpPr>
        <p:spPr>
          <a:xfrm rot="2262854">
            <a:off x="1474342" y="3229968"/>
            <a:ext cx="270030" cy="357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6"/>
          <p:cNvSpPr/>
          <p:nvPr/>
        </p:nvSpPr>
        <p:spPr>
          <a:xfrm>
            <a:off x="2992292" y="26836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数据集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3" name="Rectangle 27"/>
          <p:cNvSpPr/>
          <p:nvPr/>
        </p:nvSpPr>
        <p:spPr>
          <a:xfrm>
            <a:off x="2719948" y="4215662"/>
            <a:ext cx="191591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测试集</a:t>
            </a:r>
            <a:endParaRPr lang="en-US" altLang="zh-CN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algn="ctr"/>
            <a:r>
              <a:rPr lang="zh-CN" altLang="en-US" sz="1500" dirty="0">
                <a:solidFill>
                  <a:schemeClr val="accent2"/>
                </a:solidFill>
                <a:latin typeface="STZhongsong" charset="-122"/>
                <a:ea typeface="STZhongsong" charset="-122"/>
                <a:cs typeface="STZhongsong" charset="-122"/>
              </a:rPr>
              <a:t>使用测试集评测模型</a:t>
            </a:r>
            <a:endParaRPr lang="en-US" altLang="zh-CN" sz="1500" dirty="0">
              <a:solidFill>
                <a:schemeClr val="accent2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24" name="Down Arrow 28"/>
          <p:cNvSpPr/>
          <p:nvPr/>
        </p:nvSpPr>
        <p:spPr>
          <a:xfrm rot="19584083">
            <a:off x="3118777" y="3245402"/>
            <a:ext cx="270030" cy="357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99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9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927558" cy="3937000"/>
          </a:xfrm>
        </p:spPr>
        <p:txBody>
          <a:bodyPr>
            <a:normAutofit fontScale="92500"/>
          </a:bodyPr>
          <a:lstStyle/>
          <a:p>
            <a:pPr algn="just"/>
            <a:r>
              <a:rPr kumimoji="1" lang="zh-CN" altLang="en-US" dirty="0"/>
              <a:t>决策树：熵</a:t>
            </a:r>
            <a:endParaRPr kumimoji="1" lang="en-US" altLang="zh-CN" dirty="0"/>
          </a:p>
          <a:p>
            <a:pPr algn="just">
              <a:lnSpc>
                <a:spcPct val="110000"/>
              </a:lnSpc>
            </a:pPr>
            <a:r>
              <a:rPr lang="zh-CN" altLang="en-US" dirty="0"/>
              <a:t>统计物理的熵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熵的概念是由德国物理学家克劳修斯于</a:t>
            </a:r>
            <a:r>
              <a:rPr lang="en-US" altLang="zh-CN" dirty="0"/>
              <a:t>1865</a:t>
            </a:r>
            <a:r>
              <a:rPr lang="zh-CN" altLang="en-US" dirty="0"/>
              <a:t>年所提出的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b="1" dirty="0"/>
              <a:t>熵的本质是一个系统“内在的混乱程度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en-US" altLang="zh-CN" dirty="0"/>
              <a:t>1877</a:t>
            </a:r>
            <a:r>
              <a:rPr lang="zh-CN" altLang="en-US" dirty="0"/>
              <a:t>年，玻尔兹曼提出熵的统计物理学解释</a:t>
            </a:r>
            <a:endParaRPr lang="en-US" altLang="zh-CN" dirty="0"/>
          </a:p>
          <a:p>
            <a:pPr lvl="2" algn="just">
              <a:lnSpc>
                <a:spcPct val="110000"/>
              </a:lnSpc>
            </a:pPr>
            <a:r>
              <a:rPr lang="zh-CN" altLang="en-US" dirty="0"/>
              <a:t>他在一系列论文中证明了：系统的宏观物理性质，可以认为是所有可能微观状态的等概率统计平均值</a:t>
            </a:r>
            <a:endParaRPr lang="en-US" altLang="zh-CN" dirty="0"/>
          </a:p>
          <a:p>
            <a:pPr lvl="2" algn="just">
              <a:lnSpc>
                <a:spcPct val="110000"/>
              </a:lnSpc>
            </a:pPr>
            <a:r>
              <a:rPr lang="zh-CN" altLang="en-US" dirty="0"/>
              <a:t>根据熵的统计学定义，由热力学第二定律可以导出，一个孤立系统倾向于增加混乱程度</a:t>
            </a:r>
            <a:endParaRPr lang="en-US" altLang="zh-CN" dirty="0"/>
          </a:p>
          <a:p>
            <a:pPr lvl="1" algn="just">
              <a:lnSpc>
                <a:spcPct val="110000"/>
              </a:lnSpc>
            </a:pPr>
            <a:r>
              <a:rPr lang="zh-CN" altLang="en-US" dirty="0"/>
              <a:t>如果宇宙是一个孤立系统，那么宇宙的混乱程度在不断地增加，可以推测出宇宙最终将达到“热寂”状态</a:t>
            </a:r>
          </a:p>
          <a:p>
            <a:pPr algn="just"/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15" y="770929"/>
            <a:ext cx="1649663" cy="1619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16" y="2741976"/>
            <a:ext cx="1616081" cy="16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5462337" cy="39370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kumimoji="1" lang="zh-CN" altLang="en-US" sz="1800" dirty="0"/>
              <a:t>决策树：熵</a:t>
            </a:r>
            <a:endParaRPr kumimoji="1" lang="en-US" altLang="zh-CN" sz="1800" dirty="0"/>
          </a:p>
          <a:p>
            <a:pPr algn="just">
              <a:lnSpc>
                <a:spcPct val="110000"/>
              </a:lnSpc>
            </a:pPr>
            <a:r>
              <a:rPr lang="zh-CN" altLang="en-US" sz="1600" b="1" dirty="0"/>
              <a:t>信息熵：从</a:t>
            </a:r>
            <a:r>
              <a:rPr lang="zh-CN" altLang="en-US" sz="1600" b="1" dirty="0">
                <a:solidFill>
                  <a:srgbClr val="C00000"/>
                </a:solidFill>
              </a:rPr>
              <a:t>信息量</a:t>
            </a:r>
            <a:r>
              <a:rPr lang="zh-CN" altLang="en-US" sz="1600" b="1" dirty="0"/>
              <a:t>开始</a:t>
            </a:r>
            <a:endParaRPr lang="en-US" altLang="zh-CN" sz="1600" b="1" dirty="0"/>
          </a:p>
          <a:p>
            <a:pPr lvl="1" algn="just">
              <a:lnSpc>
                <a:spcPct val="110000"/>
              </a:lnSpc>
            </a:pPr>
            <a:r>
              <a:rPr lang="zh-CN" altLang="en-US" sz="1600" dirty="0"/>
              <a:t>可以理解为某种特定信息的出现概率</a:t>
            </a:r>
            <a:r>
              <a:rPr lang="en-US" altLang="zh-CN" sz="1600" dirty="0"/>
              <a:t>(</a:t>
            </a:r>
            <a:r>
              <a:rPr lang="zh-CN" altLang="en-US" sz="1600" dirty="0"/>
              <a:t>离散随机事件的出现概率</a:t>
            </a:r>
            <a:r>
              <a:rPr lang="en-US" altLang="zh-CN" sz="1600" dirty="0"/>
              <a:t>)</a:t>
            </a:r>
          </a:p>
          <a:p>
            <a:pPr lvl="1" algn="just">
              <a:lnSpc>
                <a:spcPct val="110000"/>
              </a:lnSpc>
            </a:pPr>
            <a:r>
              <a:rPr lang="zh-CN" altLang="en-US" sz="1600" dirty="0"/>
              <a:t>香农</a:t>
            </a:r>
            <a:r>
              <a:rPr lang="en-US" altLang="zh-CN" sz="1600" dirty="0"/>
              <a:t>1948</a:t>
            </a:r>
            <a:r>
              <a:rPr lang="zh-CN" altLang="en-US" sz="1600" dirty="0"/>
              <a:t>年的一篇论文</a:t>
            </a:r>
            <a:r>
              <a:rPr lang="en-US" altLang="zh-CN" sz="1600" dirty="0"/>
              <a:t>《A Mathematical Theory of Communication》</a:t>
            </a:r>
            <a:r>
              <a:rPr lang="zh-CN" altLang="en-US" sz="1600" dirty="0"/>
              <a:t>提出了信息熵的概念，给出了信息熵的公式，创立信息论</a:t>
            </a:r>
            <a:endParaRPr lang="en-US" altLang="zh-CN" sz="1600" dirty="0"/>
          </a:p>
          <a:p>
            <a:pPr lvl="1" algn="just">
              <a:lnSpc>
                <a:spcPct val="110000"/>
              </a:lnSpc>
            </a:pPr>
            <a:r>
              <a:rPr lang="zh-CN" altLang="en-US" sz="1600" dirty="0"/>
              <a:t>信息熵是用来衡量一个</a:t>
            </a:r>
            <a:r>
              <a:rPr lang="zh-CN" altLang="en-US" sz="1600" dirty="0">
                <a:solidFill>
                  <a:srgbClr val="C00000"/>
                </a:solidFill>
              </a:rPr>
              <a:t>随机变量出现的期望值</a:t>
            </a:r>
            <a:r>
              <a:rPr lang="zh-CN" altLang="en-US" sz="1600" dirty="0"/>
              <a:t>，一个变量的信息熵越大，</a:t>
            </a:r>
            <a:r>
              <a:rPr lang="zh-CN" altLang="en-US" sz="1600" dirty="0">
                <a:solidFill>
                  <a:srgbClr val="C00000"/>
                </a:solidFill>
              </a:rPr>
              <a:t>那么它出现的各种情况也就越多，也就是包含的内容多</a:t>
            </a:r>
            <a:endParaRPr lang="en-US" altLang="zh-CN" sz="1600" dirty="0"/>
          </a:p>
          <a:p>
            <a:pPr lvl="2" algn="just">
              <a:lnSpc>
                <a:spcPct val="110000"/>
              </a:lnSpc>
            </a:pPr>
            <a:r>
              <a:rPr lang="zh-CN" altLang="en-US" dirty="0"/>
              <a:t>描述它就需要付出更多的表达才可以，也就是需要更多的信息才能确定这个变量</a:t>
            </a:r>
            <a:endParaRPr lang="en-US" altLang="zh-CN" dirty="0"/>
          </a:p>
          <a:p>
            <a:pPr algn="just">
              <a:lnSpc>
                <a:spcPct val="110000"/>
              </a:lnSpc>
            </a:pPr>
            <a:endParaRPr kumimoji="1" lang="en-US" altLang="zh-CN" sz="1800" dirty="0"/>
          </a:p>
        </p:txBody>
      </p:sp>
      <p:pic>
        <p:nvPicPr>
          <p:cNvPr id="4" name="Picture 2" descr="Plot of Probability vs Inform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99" y="2907331"/>
            <a:ext cx="2546370" cy="190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85" y="704850"/>
            <a:ext cx="1546752" cy="16049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8102" y="4521644"/>
            <a:ext cx="3571875" cy="5909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zh-CN" altLang="en-US" sz="1350" dirty="0"/>
              <a:t>在一个符号系统里，单个符号的</a:t>
            </a:r>
            <a:r>
              <a:rPr lang="zh-CN" altLang="en-US" sz="1350" dirty="0">
                <a:solidFill>
                  <a:srgbClr val="C00000"/>
                </a:solidFill>
              </a:rPr>
              <a:t>信息量</a:t>
            </a:r>
            <a:endParaRPr lang="en-US" altLang="zh-CN" sz="135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sz="1350" dirty="0"/>
              <a:t>在一个类别系统了，单个类别的</a:t>
            </a:r>
            <a:r>
              <a:rPr lang="zh-CN" altLang="en-US" sz="1350" dirty="0">
                <a:solidFill>
                  <a:srgbClr val="C00000"/>
                </a:solidFill>
              </a:rPr>
              <a:t>信息量</a:t>
            </a:r>
            <a:endParaRPr lang="en-US" altLang="zh-CN" sz="1350" dirty="0">
              <a:solidFill>
                <a:srgbClr val="C00000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 rot="20203445">
            <a:off x="5015313" y="4516120"/>
            <a:ext cx="933450" cy="352425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23264" y="2535674"/>
                <a:ext cx="1935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信息量</a:t>
                </a:r>
                <a:r>
                  <a:rPr lang="en-US" altLang="zh-CN" dirty="0"/>
                  <a:t>I =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264" y="2535674"/>
                <a:ext cx="1935594" cy="369332"/>
              </a:xfrm>
              <a:prstGeom prst="rect">
                <a:avLst/>
              </a:prstGeom>
              <a:blipFill>
                <a:blip r:embed="rId4"/>
                <a:stretch>
                  <a:fillRect l="-2516" t="-1475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3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决策树：熵</a:t>
                </a:r>
                <a:endParaRPr kumimoji="1" lang="en-US" altLang="zh-CN" dirty="0"/>
              </a:p>
              <a:p>
                <a:r>
                  <a:rPr lang="zh-CN" altLang="en-US" b="1" dirty="0"/>
                  <a:t>信息熵</a:t>
                </a:r>
                <a:endParaRPr lang="en-US" altLang="zh-CN" b="1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平均信息量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假设有个类别系统，有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个类别，各个类别的概率、信息量如下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那么，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平均信息量为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b="-7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271263"/>
                  </p:ext>
                </p:extLst>
              </p:nvPr>
            </p:nvGraphicFramePr>
            <p:xfrm>
              <a:off x="1642533" y="2231390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7354967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12174004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8061685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89131678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14939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类别</a:t>
                          </a:r>
                          <a:r>
                            <a:rPr lang="en-US" altLang="zh-CN" sz="1400" dirty="0"/>
                            <a:t>1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类别</a:t>
                          </a:r>
                          <a:r>
                            <a:rPr lang="en-US" altLang="zh-CN" sz="1400" dirty="0"/>
                            <a:t>2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/>
                            <a:t>…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类别</a:t>
                          </a:r>
                          <a:r>
                            <a:rPr lang="en-US" altLang="zh-CN" sz="1400"/>
                            <a:t>n</a:t>
                          </a:r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99660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类别概率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/>
                            <a:t>…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615263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信息量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7044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8271263"/>
                  </p:ext>
                </p:extLst>
              </p:nvPr>
            </p:nvGraphicFramePr>
            <p:xfrm>
              <a:off x="1642533" y="2231390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2735496768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12174004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68061685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89131678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14939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类别</a:t>
                          </a:r>
                          <a:r>
                            <a:rPr lang="en-US" altLang="zh-CN" sz="1400" dirty="0" smtClean="0"/>
                            <a:t>1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类别</a:t>
                          </a:r>
                          <a:r>
                            <a:rPr lang="en-US" altLang="zh-CN" sz="1400" dirty="0" smtClean="0"/>
                            <a:t>2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…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类别</a:t>
                          </a:r>
                          <a:r>
                            <a:rPr lang="en-US" altLang="zh-CN" sz="1400" smtClean="0"/>
                            <a:t>n</a:t>
                          </a:r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99660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类别概率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500" t="-109836" r="-302500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99502" t="-109836" r="-200995" b="-1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smtClean="0"/>
                            <a:t>…</a:t>
                          </a:r>
                          <a:endParaRPr lang="zh-CN" altLang="en-US" sz="14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1000" t="-109836" r="-2000" b="-1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263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信息量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0500" t="-209836" r="-302500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99502" t="-209836" r="-200995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4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01000" t="-209836" r="-2000" b="-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0447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3201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决策树：熵</a:t>
                </a:r>
                <a:endParaRPr kumimoji="1" lang="en-US" altLang="zh-CN" dirty="0"/>
              </a:p>
              <a:p>
                <a:r>
                  <a:rPr lang="zh-CN" altLang="en-US" b="1" dirty="0"/>
                  <a:t>信息熵</a:t>
                </a:r>
                <a:endParaRPr lang="en-US" altLang="zh-CN" b="1" dirty="0"/>
              </a:p>
              <a:p>
                <a:pPr lvl="1"/>
                <a:r>
                  <a:rPr lang="zh-CN" altLang="en-US" dirty="0">
                    <a:solidFill>
                      <a:srgbClr val="C00000"/>
                    </a:solidFill>
                  </a:rPr>
                  <a:t>平均信息量为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228600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熵的直观解释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描述数据的不确定性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(Uncertainty)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：熵越高，表述数据越难预测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描述信息内容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(information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content)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：熵越高，表示信息量越多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/>
          <p:cNvSpPr/>
          <p:nvPr/>
        </p:nvSpPr>
        <p:spPr>
          <a:xfrm>
            <a:off x="1790321" y="3521491"/>
            <a:ext cx="33176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请计算右图变量</a:t>
            </a:r>
            <a:r>
              <a:rPr lang="en-US" altLang="zh-CN" b="1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的熵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24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Helvetica Neue" charset="0"/>
              </a:rPr>
              <a:t>1.75</a:t>
            </a:r>
            <a:r>
              <a:rPr lang="zh-CN" altLang="en-US" sz="2400" b="1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9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1174393" y="3581935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589" y="3269385"/>
            <a:ext cx="2035492" cy="1812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204633"/>
                  </p:ext>
                </p:extLst>
              </p:nvPr>
            </p:nvGraphicFramePr>
            <p:xfrm>
              <a:off x="3623733" y="741257"/>
              <a:ext cx="543136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6273">
                      <a:extLst>
                        <a:ext uri="{9D8B030D-6E8A-4147-A177-3AD203B41FA5}">
                          <a16:colId xmlns:a16="http://schemas.microsoft.com/office/drawing/2014/main" val="2735496768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1121740041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1680616855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3891316786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414939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/>
                            <a:t>类别</a:t>
                          </a:r>
                          <a:r>
                            <a:rPr lang="en-US" altLang="zh-CN" sz="1100" dirty="0"/>
                            <a:t>1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/>
                            <a:t>类别</a:t>
                          </a:r>
                          <a:r>
                            <a:rPr lang="en-US" altLang="zh-CN" sz="1100" dirty="0"/>
                            <a:t>2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dirty="0"/>
                            <a:t>…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/>
                            <a:t>类别</a:t>
                          </a:r>
                          <a:r>
                            <a:rPr lang="en-US" altLang="zh-CN" sz="1100"/>
                            <a:t>n</a:t>
                          </a:r>
                          <a:endParaRPr lang="zh-CN" altLang="en-US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99660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类别概率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dirty="0"/>
                            <a:t>…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i="1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615263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/>
                            <a:t>信息量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1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1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 altLang="en-US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100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CN" sz="11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dirty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1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p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1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8370447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3204633"/>
                  </p:ext>
                </p:extLst>
              </p:nvPr>
            </p:nvGraphicFramePr>
            <p:xfrm>
              <a:off x="3623733" y="741257"/>
              <a:ext cx="5431365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6273">
                      <a:extLst>
                        <a:ext uri="{9D8B030D-6E8A-4147-A177-3AD203B41FA5}">
                          <a16:colId xmlns:a16="http://schemas.microsoft.com/office/drawing/2014/main" val="2735496768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1121740041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1680616855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3891316786"/>
                        </a:ext>
                      </a:extLst>
                    </a:gridCol>
                    <a:gridCol w="1086273">
                      <a:extLst>
                        <a:ext uri="{9D8B030D-6E8A-4147-A177-3AD203B41FA5}">
                          <a16:colId xmlns:a16="http://schemas.microsoft.com/office/drawing/2014/main" val="414939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 smtClean="0"/>
                            <a:t>类别</a:t>
                          </a:r>
                          <a:r>
                            <a:rPr lang="en-US" altLang="zh-CN" sz="1100" dirty="0" smtClean="0"/>
                            <a:t>1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 smtClean="0"/>
                            <a:t>类别</a:t>
                          </a:r>
                          <a:r>
                            <a:rPr lang="en-US" altLang="zh-CN" sz="1100" dirty="0" smtClean="0"/>
                            <a:t>2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dirty="0" smtClean="0"/>
                            <a:t>…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100" dirty="0" smtClean="0"/>
                            <a:t>类别</a:t>
                          </a:r>
                          <a:r>
                            <a:rPr lang="en-US" altLang="zh-CN" sz="1100" smtClean="0"/>
                            <a:t>n</a:t>
                          </a:r>
                          <a:endParaRPr lang="zh-CN" altLang="en-US" sz="110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996607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类别概率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0000" t="-103226" r="-301117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1124" t="-103226" r="-202809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100" dirty="0" smtClean="0"/>
                            <a:t>…</a:t>
                          </a:r>
                          <a:endParaRPr lang="zh-CN" alt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01685" t="-103226" r="-2247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2630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 smtClean="0"/>
                            <a:t>信息量</a:t>
                          </a:r>
                          <a:endParaRPr lang="zh-CN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0000" t="-206557" r="-30111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201124" t="-206557" r="-20280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110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01685" t="-206557" r="-224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704476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13798"/>
              </p:ext>
            </p:extLst>
          </p:nvPr>
        </p:nvGraphicFramePr>
        <p:xfrm>
          <a:off x="1222829" y="4188836"/>
          <a:ext cx="4542970" cy="86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571">
                  <a:extLst>
                    <a:ext uri="{9D8B030D-6E8A-4147-A177-3AD203B41FA5}">
                      <a16:colId xmlns:a16="http://schemas.microsoft.com/office/drawing/2014/main" val="3440277939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val="134396027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580295107"/>
                    </a:ext>
                  </a:extLst>
                </a:gridCol>
                <a:gridCol w="722086">
                  <a:extLst>
                    <a:ext uri="{9D8B030D-6E8A-4147-A177-3AD203B41FA5}">
                      <a16:colId xmlns:a16="http://schemas.microsoft.com/office/drawing/2014/main" val="1978757399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662409329"/>
                    </a:ext>
                  </a:extLst>
                </a:gridCol>
              </a:tblGrid>
              <a:tr h="288190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x1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x2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x3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x4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3801106"/>
                  </a:ext>
                </a:extLst>
              </a:tr>
              <a:tr h="28819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X</a:t>
                      </a:r>
                      <a:r>
                        <a:rPr lang="zh-CN" altLang="en-US" sz="1200" dirty="0"/>
                        <a:t>取某个值的概率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0.5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0.25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0.125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0.125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142812"/>
                  </a:ext>
                </a:extLst>
              </a:tr>
              <a:tr h="28819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信息量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1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/>
                        <a:t>2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3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dirty="0"/>
                        <a:t>3</a:t>
                      </a:r>
                      <a:endParaRPr lang="zh-CN" altLang="en-US" sz="105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96377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69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zh-CN" altLang="en-US" dirty="0"/>
                  <a:t>决策树：熵</a:t>
                </a:r>
                <a:endParaRPr kumimoji="1" lang="en-US" altLang="zh-CN" dirty="0"/>
              </a:p>
              <a:p>
                <a:r>
                  <a:rPr lang="zh-CN" altLang="en-US" b="1" dirty="0"/>
                  <a:t>信息熵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平均信息量</a:t>
                </a:r>
                <a:endParaRPr lang="en-US" altLang="zh-CN" dirty="0"/>
              </a:p>
              <a:p>
                <a:r>
                  <a:rPr lang="zh-CN" altLang="en-US" b="1" dirty="0"/>
                  <a:t>计算实例</a:t>
                </a:r>
                <a:endParaRPr lang="en-US" altLang="zh-CN" b="1" dirty="0"/>
              </a:p>
              <a:p>
                <a:pPr lvl="1"/>
                <a:r>
                  <a:rPr lang="zh-CN" altLang="en-US" dirty="0"/>
                  <a:t>在第一个容器里，只有蓝色的球，总共有</a:t>
                </a:r>
                <a:r>
                  <a:rPr lang="en-US" altLang="zh-CN" dirty="0"/>
                  <a:t>5</a:t>
                </a:r>
                <a:r>
                  <a:rPr lang="zh-CN" altLang="en-US" dirty="0"/>
                  <a:t>个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在第二个容器里，有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个蓝色的球，有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个红色的球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.97095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&gt;0</a:t>
                </a:r>
              </a:p>
              <a:p>
                <a:pPr lvl="1"/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548" b="-2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6331576" y="1575721"/>
            <a:ext cx="2269902" cy="113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椭圆 4"/>
          <p:cNvSpPr/>
          <p:nvPr/>
        </p:nvSpPr>
        <p:spPr>
          <a:xfrm>
            <a:off x="6505441" y="1674728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椭圆 5"/>
          <p:cNvSpPr/>
          <p:nvPr/>
        </p:nvSpPr>
        <p:spPr>
          <a:xfrm>
            <a:off x="7213779" y="1674727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椭圆 6"/>
          <p:cNvSpPr/>
          <p:nvPr/>
        </p:nvSpPr>
        <p:spPr>
          <a:xfrm>
            <a:off x="7893139" y="1674727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6875709" y="2162514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8"/>
          <p:cNvSpPr/>
          <p:nvPr/>
        </p:nvSpPr>
        <p:spPr>
          <a:xfrm>
            <a:off x="7564729" y="2162513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圆角矩形 9"/>
          <p:cNvSpPr/>
          <p:nvPr/>
        </p:nvSpPr>
        <p:spPr>
          <a:xfrm>
            <a:off x="6416898" y="3472940"/>
            <a:ext cx="2269902" cy="11365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椭圆 10"/>
          <p:cNvSpPr/>
          <p:nvPr/>
        </p:nvSpPr>
        <p:spPr>
          <a:xfrm>
            <a:off x="6590763" y="3575972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椭圆 11"/>
          <p:cNvSpPr/>
          <p:nvPr/>
        </p:nvSpPr>
        <p:spPr>
          <a:xfrm>
            <a:off x="7299101" y="3575971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椭圆 12"/>
          <p:cNvSpPr/>
          <p:nvPr/>
        </p:nvSpPr>
        <p:spPr>
          <a:xfrm>
            <a:off x="7978461" y="3575971"/>
            <a:ext cx="505496" cy="386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/>
          <p:cNvSpPr/>
          <p:nvPr/>
        </p:nvSpPr>
        <p:spPr>
          <a:xfrm>
            <a:off x="6961031" y="4063758"/>
            <a:ext cx="505496" cy="3863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椭圆 14"/>
          <p:cNvSpPr/>
          <p:nvPr/>
        </p:nvSpPr>
        <p:spPr>
          <a:xfrm>
            <a:off x="7650051" y="4063757"/>
            <a:ext cx="505496" cy="3863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椭圆形标注 15"/>
          <p:cNvSpPr/>
          <p:nvPr/>
        </p:nvSpPr>
        <p:spPr>
          <a:xfrm>
            <a:off x="7010937" y="659772"/>
            <a:ext cx="2030394" cy="556220"/>
          </a:xfrm>
          <a:prstGeom prst="wedgeEllipseCallout">
            <a:avLst>
              <a:gd name="adj1" fmla="val -25100"/>
              <a:gd name="adj2" fmla="val 1098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单纯，一种类别</a:t>
            </a:r>
          </a:p>
        </p:txBody>
      </p:sp>
      <p:sp>
        <p:nvSpPr>
          <p:cNvPr id="17" name="椭圆形标注 16"/>
          <p:cNvSpPr/>
          <p:nvPr/>
        </p:nvSpPr>
        <p:spPr>
          <a:xfrm>
            <a:off x="7164941" y="2770071"/>
            <a:ext cx="2030394" cy="556220"/>
          </a:xfrm>
          <a:prstGeom prst="wedgeEllipseCallout">
            <a:avLst>
              <a:gd name="adj1" fmla="val -33317"/>
              <a:gd name="adj2" fmla="val 74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混乱，两种类别</a:t>
            </a:r>
          </a:p>
        </p:txBody>
      </p:sp>
    </p:spTree>
    <p:extLst>
      <p:ext uri="{BB962C8B-B14F-4D97-AF65-F5344CB8AC3E}">
        <p14:creationId xmlns:p14="http://schemas.microsoft.com/office/powerpoint/2010/main" val="344886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均匀分布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e>
                        </m:d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 ⋯,|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熵最大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</m:func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确定分布时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0,1,0, ⋯,0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熵最小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0</a:t>
                </a: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图示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分布为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1−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时的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H(X)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变化曲线，最大值点为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p=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</a:t>
                </a:r>
              </a:p>
              <a:p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3093795"/>
            <a:ext cx="2988129" cy="16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8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一个练习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/>
              <a:t>X</a:t>
            </a:r>
            <a:r>
              <a:rPr lang="zh-CN" altLang="en-US" dirty="0"/>
              <a:t>可能的取值有</a:t>
            </a:r>
            <a:r>
              <a:rPr lang="en-US" altLang="zh-CN" dirty="0"/>
              <a:t>4</a:t>
            </a:r>
            <a:r>
              <a:rPr lang="zh-CN" altLang="en-US" dirty="0"/>
              <a:t>个，服从均匀分布</a:t>
            </a:r>
            <a:endParaRPr lang="en-US" altLang="zh-CN" dirty="0"/>
          </a:p>
          <a:p>
            <a:pPr lvl="1"/>
            <a:r>
              <a:rPr lang="en-US" altLang="zh-CN" dirty="0"/>
              <a:t>Y</a:t>
            </a:r>
            <a:r>
              <a:rPr lang="zh-CN" altLang="en-US" dirty="0"/>
              <a:t>可能的取值有</a:t>
            </a:r>
            <a:r>
              <a:rPr lang="en-US" altLang="zh-CN" dirty="0"/>
              <a:t>4</a:t>
            </a:r>
            <a:r>
              <a:rPr lang="zh-CN" altLang="en-US" dirty="0"/>
              <a:t>个，其中</a:t>
            </a:r>
            <a:r>
              <a:rPr lang="en-US" altLang="zh-CN" dirty="0"/>
              <a:t>1</a:t>
            </a:r>
            <a:r>
              <a:rPr lang="zh-CN" altLang="en-US" dirty="0"/>
              <a:t>个取值概率为</a:t>
            </a:r>
            <a:r>
              <a:rPr lang="en-US" altLang="zh-CN" dirty="0"/>
              <a:t>0.5</a:t>
            </a:r>
            <a:r>
              <a:rPr lang="zh-CN" altLang="en-US" dirty="0"/>
              <a:t>，其余</a:t>
            </a:r>
            <a:r>
              <a:rPr lang="en-US" altLang="zh-CN" dirty="0"/>
              <a:t>3</a:t>
            </a:r>
            <a:r>
              <a:rPr lang="zh-CN" altLang="en-US" dirty="0"/>
              <a:t>个均匀分布</a:t>
            </a:r>
            <a:endParaRPr lang="en-US" altLang="zh-CN" dirty="0"/>
          </a:p>
          <a:p>
            <a:pPr lvl="1"/>
            <a:r>
              <a:rPr lang="en-US" altLang="zh-CN" dirty="0"/>
              <a:t>Z</a:t>
            </a:r>
            <a:r>
              <a:rPr lang="zh-CN" altLang="en-US" dirty="0"/>
              <a:t>可能的取值有</a:t>
            </a:r>
            <a:r>
              <a:rPr lang="en-US" altLang="zh-CN" dirty="0"/>
              <a:t>8</a:t>
            </a:r>
            <a:r>
              <a:rPr lang="zh-CN" altLang="en-US" dirty="0"/>
              <a:t>个，服从均匀分布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23" y="2151625"/>
            <a:ext cx="6478154" cy="1773305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1855333" y="4135426"/>
            <a:ext cx="64264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请比较三个随机变量熵的大小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Z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X=Z&gt;Y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C.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Z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D.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Z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X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&gt;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1332923" y="4225581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4" name="圆角矩形 3"/>
          <p:cNvSpPr/>
          <p:nvPr/>
        </p:nvSpPr>
        <p:spPr>
          <a:xfrm>
            <a:off x="3269343" y="4449233"/>
            <a:ext cx="1158724" cy="3767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7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监督学习</a:t>
                </a:r>
                <a:endParaRPr lang="en-US" altLang="zh-CN" dirty="0"/>
              </a:p>
              <a:p>
                <a:r>
                  <a:rPr lang="zh-CN" altLang="en-US" dirty="0"/>
                  <a:t>案例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：手写数字识别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输入数据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将图片数据表示为一个向量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𝑥</m:t>
                    </m:r>
                    <m:r>
                      <a:rPr lang="en-US" altLang="zh-CN" i="1" dirty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784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输出模型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学习出分类器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en-US" altLang="zh-CN" i="1" smtClean="0">
                        <a:latin typeface="Cambria Math" charset="0"/>
                      </a:rPr>
                      <m:t>(</m:t>
                    </m:r>
                    <m:r>
                      <a:rPr lang="en-US" altLang="zh-CN" i="1">
                        <a:latin typeface="Cambria Math" charset="0"/>
                      </a:rPr>
                      <m:t>𝑥</m:t>
                    </m:r>
                    <m:r>
                      <a:rPr lang="en-US" altLang="zh-CN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对图片进行分类</a:t>
                </a:r>
                <a:endParaRPr lang="en-US" altLang="zh-CN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r>
                      <a:rPr lang="en-US" altLang="zh-CN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784</m:t>
                        </m:r>
                      </m:sup>
                    </m:sSup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→{0,1,2,3,4,5,6,7,8,9}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4"/>
          <p:cNvPicPr>
            <a:picLocks noChangeAspect="1"/>
          </p:cNvPicPr>
          <p:nvPr/>
        </p:nvPicPr>
        <p:blipFill rotWithShape="1">
          <a:blip r:embed="rId3"/>
          <a:srcRect l="12973" t="26727" r="20676" b="34165"/>
          <a:stretch/>
        </p:blipFill>
        <p:spPr>
          <a:xfrm>
            <a:off x="1433945" y="3114256"/>
            <a:ext cx="4196668" cy="17561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29543" y="1387669"/>
            <a:ext cx="2703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图片像素</a:t>
            </a:r>
            <a:r>
              <a:rPr lang="en-US" altLang="zh-CN" dirty="0"/>
              <a:t>28</a:t>
            </a:r>
            <a:r>
              <a:rPr lang="zh-CN" altLang="en-US" dirty="0"/>
              <a:t>*</a:t>
            </a:r>
            <a:r>
              <a:rPr lang="en-US" altLang="zh-CN" dirty="0"/>
              <a:t>28</a:t>
            </a:r>
          </a:p>
        </p:txBody>
      </p:sp>
      <p:sp>
        <p:nvSpPr>
          <p:cNvPr id="6" name="Rectangle 5"/>
          <p:cNvSpPr/>
          <p:nvPr/>
        </p:nvSpPr>
        <p:spPr>
          <a:xfrm>
            <a:off x="6198870" y="1938779"/>
            <a:ext cx="2667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请问你如将一张照片表示成一个“点”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algn="just"/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 algn="just">
              <a:buFontTx/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考虑图片文件的格式与大小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 algn="just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考虑图片中的像素点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77075" y="203492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97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条件熵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Entropy</a:t>
            </a:r>
          </a:p>
          <a:p>
            <a:r>
              <a:rPr lang="zh-CN" altLang="en-US" dirty="0"/>
              <a:t>直观含义</a:t>
            </a:r>
            <a:endParaRPr lang="en-US" altLang="zh-CN" dirty="0"/>
          </a:p>
          <a:p>
            <a:pPr lvl="1"/>
            <a:r>
              <a:rPr lang="zh-CN" altLang="en-US" dirty="0"/>
              <a:t>给定随机变量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的联合概率分布，假设</a:t>
            </a:r>
            <a:r>
              <a:rPr lang="en-US" altLang="zh-CN" dirty="0">
                <a:solidFill>
                  <a:srgbClr val="C00000"/>
                </a:solidFill>
              </a:rPr>
              <a:t>Y</a:t>
            </a:r>
            <a:r>
              <a:rPr lang="zh-CN" altLang="en-US" dirty="0">
                <a:solidFill>
                  <a:srgbClr val="C00000"/>
                </a:solidFill>
              </a:rPr>
              <a:t>是已知的</a:t>
            </a:r>
            <a:r>
              <a:rPr lang="zh-CN" altLang="en-US" dirty="0"/>
              <a:t>，我们能从</a:t>
            </a:r>
            <a:r>
              <a:rPr lang="en-US" altLang="zh-CN" dirty="0"/>
              <a:t>X</a:t>
            </a:r>
            <a:r>
              <a:rPr lang="zh-CN" altLang="en-US" dirty="0"/>
              <a:t>中获得多少信息量？</a:t>
            </a:r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1" y="2236874"/>
            <a:ext cx="3098800" cy="273517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18067" y="2683933"/>
            <a:ext cx="3390900" cy="40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13833" y="3200400"/>
            <a:ext cx="3393566" cy="330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18067" y="3604461"/>
            <a:ext cx="3390900" cy="13675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00220" y="2686272"/>
                <a:ext cx="3230372" cy="48346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Y=y1</a:t>
                </a:r>
                <a:r>
                  <a:rPr lang="zh-CN" altLang="en-US" dirty="0"/>
                  <a:t>的子集的熵为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20" y="2686272"/>
                <a:ext cx="3230372" cy="483466"/>
              </a:xfrm>
              <a:prstGeom prst="rect">
                <a:avLst/>
              </a:prstGeom>
              <a:blipFill>
                <a:blip r:embed="rId3"/>
                <a:stretch>
                  <a:fillRect l="-1504" b="-740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100220" y="3200400"/>
                <a:ext cx="3230372" cy="48346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Y=y2</a:t>
                </a:r>
                <a:r>
                  <a:rPr lang="zh-CN" altLang="en-US" dirty="0"/>
                  <a:t>的子集的熵为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20" y="3200400"/>
                <a:ext cx="3230372" cy="483466"/>
              </a:xfrm>
              <a:prstGeom prst="rect">
                <a:avLst/>
              </a:prstGeom>
              <a:blipFill>
                <a:blip r:embed="rId4"/>
                <a:stretch>
                  <a:fillRect l="-1504" b="-740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100220" y="3907994"/>
                <a:ext cx="3227195" cy="76046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Y=y3</a:t>
                </a:r>
                <a:r>
                  <a:rPr lang="zh-CN" altLang="en-US" dirty="0"/>
                  <a:t>的子集的熵为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/>
                  <a:t>=1.5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20" y="3907994"/>
                <a:ext cx="3227195" cy="760465"/>
              </a:xfrm>
              <a:prstGeom prst="rect">
                <a:avLst/>
              </a:prstGeom>
              <a:blipFill>
                <a:blip r:embed="rId5"/>
                <a:stretch>
                  <a:fillRect l="-1507" t="-5512" b="-393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大括号 11"/>
          <p:cNvSpPr/>
          <p:nvPr/>
        </p:nvSpPr>
        <p:spPr>
          <a:xfrm>
            <a:off x="7369005" y="2891367"/>
            <a:ext cx="259462" cy="16552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70057" y="3015734"/>
            <a:ext cx="1376576" cy="1600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条件熵为：</a:t>
            </a:r>
            <a:endParaRPr lang="en-US" altLang="zh-CN" sz="1400" dirty="0"/>
          </a:p>
          <a:p>
            <a:pPr algn="just"/>
            <a:r>
              <a:rPr lang="zh-CN" altLang="en-US" sz="1400" dirty="0"/>
              <a:t>三个子集的熵</a:t>
            </a:r>
            <a:endParaRPr lang="en-US" altLang="zh-CN" sz="1400" dirty="0"/>
          </a:p>
          <a:p>
            <a:pPr algn="just"/>
            <a:r>
              <a:rPr lang="zh-CN" altLang="en-US" sz="1400" dirty="0"/>
              <a:t>的加权和</a:t>
            </a:r>
            <a:endParaRPr lang="en-US" altLang="zh-CN" sz="1400" dirty="0"/>
          </a:p>
          <a:p>
            <a:pPr algn="just"/>
            <a:r>
              <a:rPr lang="en-US" altLang="zh-CN" sz="1400" dirty="0"/>
              <a:t>0.25*</a:t>
            </a:r>
            <a:r>
              <a:rPr lang="en-US" altLang="zh-CN" sz="1400" dirty="0">
                <a:solidFill>
                  <a:srgbClr val="C00000"/>
                </a:solidFill>
              </a:rPr>
              <a:t>0</a:t>
            </a:r>
            <a:r>
              <a:rPr lang="en-US" altLang="zh-CN" sz="1400" dirty="0"/>
              <a:t> </a:t>
            </a:r>
          </a:p>
          <a:p>
            <a:pPr algn="just"/>
            <a:r>
              <a:rPr lang="en-US" altLang="zh-CN" sz="1400" dirty="0"/>
              <a:t>+0.25*</a:t>
            </a:r>
            <a:r>
              <a:rPr lang="en-US" altLang="zh-CN" sz="1400" dirty="0">
                <a:solidFill>
                  <a:srgbClr val="C00000"/>
                </a:solidFill>
              </a:rPr>
              <a:t>0</a:t>
            </a:r>
          </a:p>
          <a:p>
            <a:pPr algn="just"/>
            <a:r>
              <a:rPr lang="en-US" altLang="zh-CN" sz="1400" dirty="0"/>
              <a:t>+0.5*</a:t>
            </a:r>
            <a:r>
              <a:rPr lang="en-US" altLang="zh-CN" sz="1400" dirty="0">
                <a:solidFill>
                  <a:srgbClr val="C00000"/>
                </a:solidFill>
              </a:rPr>
              <a:t>1.5</a:t>
            </a:r>
          </a:p>
          <a:p>
            <a:pPr algn="just"/>
            <a:r>
              <a:rPr lang="en-US" altLang="zh-CN" sz="1400" dirty="0"/>
              <a:t>=0.75</a:t>
            </a:r>
          </a:p>
        </p:txBody>
      </p:sp>
    </p:spTree>
    <p:extLst>
      <p:ext uri="{BB962C8B-B14F-4D97-AF65-F5344CB8AC3E}">
        <p14:creationId xmlns:p14="http://schemas.microsoft.com/office/powerpoint/2010/main" val="183518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条件熵与信息增益</a:t>
                </a:r>
                <a:endParaRPr lang="en-US" altLang="zh-CN" dirty="0"/>
              </a:p>
              <a:p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信息增益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(information gain, IG)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定义为给定随机变量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后，</a:t>
                </a:r>
                <a:r>
                  <a:rPr lang="en-US" altLang="zh-C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所减少的不确定性</a:t>
                </a:r>
                <a:endParaRPr lang="en-US" altLang="zh-CN" sz="15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188671" y="2331338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74725" y="2331338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2080659" y="2653774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39732" y="3223877"/>
            <a:ext cx="486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28493" y="3223812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701728" y="2653774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25794" y="3233471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3740" y="2759101"/>
            <a:ext cx="580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32433" y="2725130"/>
            <a:ext cx="580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</a:t>
            </a:r>
            <a:r>
              <a:rPr lang="en-US" altLang="zh-CN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439049" y="3619388"/>
                <a:ext cx="119859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049" y="3619388"/>
                <a:ext cx="1198598" cy="300082"/>
              </a:xfrm>
              <a:prstGeom prst="rect">
                <a:avLst/>
              </a:prstGeom>
              <a:blipFill>
                <a:blip r:embed="rId3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613750" y="3636925"/>
                <a:ext cx="119859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50" y="3636925"/>
                <a:ext cx="1198598" cy="300082"/>
              </a:xfrm>
              <a:prstGeom prst="rect">
                <a:avLst/>
              </a:prstGeom>
              <a:blipFill>
                <a:blip r:embed="rId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350203" y="2262818"/>
                <a:ext cx="1253869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50" dirty="0">
                    <a:solidFill>
                      <a:srgbClr val="FF0000"/>
                    </a:solidFill>
                  </a:rPr>
                  <a:t>ImpurityEval-1: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203" y="2262818"/>
                <a:ext cx="1253869" cy="507831"/>
              </a:xfrm>
              <a:prstGeom prst="rect">
                <a:avLst/>
              </a:prstGeom>
              <a:blipFill>
                <a:blip r:embed="rId5"/>
                <a:stretch>
                  <a:fillRect l="-1463" t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53709" y="3233471"/>
                <a:ext cx="473309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35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ImpurityEval-2: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35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35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709" y="3233471"/>
                <a:ext cx="4733091" cy="507831"/>
              </a:xfrm>
              <a:prstGeom prst="rect">
                <a:avLst/>
              </a:prstGeom>
              <a:blipFill>
                <a:blip r:embed="rId6"/>
                <a:stretch>
                  <a:fillRect l="-387" t="-2381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任意多边形 16"/>
          <p:cNvSpPr/>
          <p:nvPr/>
        </p:nvSpPr>
        <p:spPr>
          <a:xfrm>
            <a:off x="2719343" y="3843867"/>
            <a:ext cx="2451100" cy="793723"/>
          </a:xfrm>
          <a:custGeom>
            <a:avLst/>
            <a:gdLst>
              <a:gd name="connsiteX0" fmla="*/ 2451100 w 2451100"/>
              <a:gd name="connsiteY0" fmla="*/ 0 h 793723"/>
              <a:gd name="connsiteX1" fmla="*/ 1693333 w 2451100"/>
              <a:gd name="connsiteY1" fmla="*/ 762000 h 793723"/>
              <a:gd name="connsiteX2" fmla="*/ 431800 w 2451100"/>
              <a:gd name="connsiteY2" fmla="*/ 592666 h 793723"/>
              <a:gd name="connsiteX3" fmla="*/ 0 w 2451100"/>
              <a:gd name="connsiteY3" fmla="*/ 71966 h 79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1100" h="793723">
                <a:moveTo>
                  <a:pt x="2451100" y="0"/>
                </a:moveTo>
                <a:cubicBezTo>
                  <a:pt x="2240491" y="331611"/>
                  <a:pt x="2029883" y="663222"/>
                  <a:pt x="1693333" y="762000"/>
                </a:cubicBezTo>
                <a:cubicBezTo>
                  <a:pt x="1356783" y="860778"/>
                  <a:pt x="714022" y="707672"/>
                  <a:pt x="431800" y="592666"/>
                </a:cubicBezTo>
                <a:cubicBezTo>
                  <a:pt x="149578" y="477660"/>
                  <a:pt x="74789" y="274813"/>
                  <a:pt x="0" y="7196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16015" y="4064060"/>
            <a:ext cx="341632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条件熵：两个子集的熵的加权和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535424" y="230789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整个集合的熵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84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67" y="819150"/>
            <a:ext cx="1754565" cy="25337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8347" y="1837757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IG(X|Y)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14968" y="3067409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968" y="3067409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67" y="819150"/>
            <a:ext cx="1754565" cy="25337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4300" y="1393518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IG(X|Y)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5967" y="3458191"/>
                <a:ext cx="6036732" cy="55399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500" i="1" dirty="0">
                    <a:latin typeface="Cambria Math" panose="02040503050406030204" pitchFamily="18" charset="0"/>
                  </a:rPr>
                  <a:t>X:  Math:4/8</a:t>
                </a:r>
                <a:r>
                  <a:rPr lang="zh-CN" altLang="en-US" sz="1500" i="1" dirty="0">
                    <a:latin typeface="Cambria Math" panose="02040503050406030204" pitchFamily="18" charset="0"/>
                  </a:rPr>
                  <a:t>，</a:t>
                </a:r>
                <a:r>
                  <a:rPr lang="en-US" altLang="zh-CN" sz="1500" i="1" dirty="0">
                    <a:latin typeface="Cambria Math" panose="02040503050406030204" pitchFamily="18" charset="0"/>
                  </a:rPr>
                  <a:t> Cs: 2/8</a:t>
                </a:r>
                <a:r>
                  <a:rPr lang="zh-CN" altLang="en-US" sz="1500" i="1" dirty="0">
                    <a:latin typeface="Cambria Math" panose="02040503050406030204" pitchFamily="18" charset="0"/>
                  </a:rPr>
                  <a:t>， </a:t>
                </a:r>
                <a:r>
                  <a:rPr lang="en-US" altLang="zh-CN" sz="1500" i="1" dirty="0">
                    <a:latin typeface="Cambria Math" panose="02040503050406030204" pitchFamily="18" charset="0"/>
                  </a:rPr>
                  <a:t>History:2/8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500" i="1" dirty="0">
                    <a:latin typeface="Cambria Math" panose="02040503050406030204" pitchFamily="18" charset="0"/>
                  </a:rPr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𝑀𝑎𝑡h</m:t>
                            </m:r>
                          </m:e>
                        </m:d>
                      </m:e>
                    </m:func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=0.5,</m:t>
                    </m:r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CS</m:t>
                            </m:r>
                          </m:e>
                        </m:d>
                      </m:e>
                    </m:func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=0.25,</m:t>
                    </m:r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15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History</m:t>
                            </m:r>
                          </m:e>
                        </m:d>
                      </m:e>
                    </m:func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=0.25</m:t>
                    </m:r>
                  </m:oMath>
                </a14:m>
                <a:endParaRPr lang="zh-CN" altLang="en-US" sz="15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7" y="3458191"/>
                <a:ext cx="6036732" cy="553998"/>
              </a:xfrm>
              <a:prstGeom prst="rect">
                <a:avLst/>
              </a:prstGeom>
              <a:blipFill>
                <a:blip r:embed="rId4"/>
                <a:stretch>
                  <a:fillRect l="-201" t="-2151" b="-8602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BA76E89-2A8F-4214-BB66-F653A6E22EBE}"/>
                  </a:ext>
                </a:extLst>
              </p:cNvPr>
              <p:cNvSpPr/>
              <p:nvPr/>
            </p:nvSpPr>
            <p:spPr>
              <a:xfrm>
                <a:off x="495966" y="4088648"/>
                <a:ext cx="6036731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=−0.5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0.5−0.25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0.25−0.25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altLang="zh-CN" dirty="0"/>
                  <a:t>=1.5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BA76E89-2A8F-4214-BB66-F653A6E22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66" y="4088648"/>
                <a:ext cx="6036731" cy="369332"/>
              </a:xfrm>
              <a:prstGeom prst="rect">
                <a:avLst/>
              </a:prstGeom>
              <a:blipFill>
                <a:blip r:embed="rId5"/>
                <a:stretch>
                  <a:fillRect l="-504" t="-8065" b="-2419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4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033" y="357484"/>
            <a:ext cx="1100666" cy="15894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4300" y="1393518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IG(X|Y)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0432" y="3116124"/>
                <a:ext cx="5951840" cy="15696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i="1" dirty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16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pr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(X=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math|Y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=yes)=0.5, 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pr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(X=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cs|Y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=yes)=0.5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i="1" dirty="0">
                    <a:latin typeface="Cambria Math" panose="02040503050406030204" pitchFamily="18" charset="0"/>
                  </a:rPr>
                  <a:t>H(X|Y=yes) =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−0.5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0.5−0.5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</a:rPr>
                  <a:t>=1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i="1" dirty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6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pr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(X=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math|Y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=no)=0.5, 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pr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(X=</a:t>
                </a:r>
                <a:r>
                  <a:rPr lang="en-US" altLang="zh-CN" sz="1600" i="1" dirty="0" err="1">
                    <a:latin typeface="Cambria Math" panose="02040503050406030204" pitchFamily="18" charset="0"/>
                  </a:rPr>
                  <a:t>history|Y</a:t>
                </a:r>
                <a:r>
                  <a:rPr lang="en-US" altLang="zh-CN" sz="1600" i="1" dirty="0">
                    <a:latin typeface="Cambria Math" panose="02040503050406030204" pitchFamily="18" charset="0"/>
                  </a:rPr>
                  <a:t>=no)=0.5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i="1" dirty="0">
                    <a:latin typeface="Cambria Math" panose="02040503050406030204" pitchFamily="18" charset="0"/>
                  </a:rPr>
                  <a:t>H(X|Y=no) =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−0.5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0.5−0.5</m:t>
                    </m:r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</a:rPr>
                  <a:t>=1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altLang="zh-CN" sz="1600" i="1" dirty="0">
                    <a:latin typeface="Cambria Math" panose="02040503050406030204" pitchFamily="18" charset="0"/>
                  </a:rPr>
                  <a:t>=4/8*(1) +4/8*(1) = 1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2" y="3116124"/>
                <a:ext cx="5951840" cy="1569660"/>
              </a:xfrm>
              <a:prstGeom prst="rect">
                <a:avLst/>
              </a:prstGeom>
              <a:blipFill>
                <a:blip r:embed="rId4"/>
                <a:stretch>
                  <a:fillRect l="-306" t="-1154" b="-2692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721" y="1087966"/>
            <a:ext cx="1627553" cy="2357967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28971" y="1370435"/>
            <a:ext cx="1036562" cy="10171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828971" y="2422934"/>
            <a:ext cx="1036562" cy="10171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77932" y="4223870"/>
                <a:ext cx="3380317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于是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algn="just"/>
                <a:r>
                  <a:rPr lang="en-US" altLang="zh-CN" dirty="0"/>
                  <a:t>=1.5-1=0.5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32" y="4223870"/>
                <a:ext cx="3380317" cy="646331"/>
              </a:xfrm>
              <a:prstGeom prst="rect">
                <a:avLst/>
              </a:prstGeom>
              <a:blipFill>
                <a:blip r:embed="rId6"/>
                <a:stretch>
                  <a:fillRect l="-1439" b="-12963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右弧形箭头 11"/>
          <p:cNvSpPr/>
          <p:nvPr/>
        </p:nvSpPr>
        <p:spPr>
          <a:xfrm>
            <a:off x="8103870" y="2060984"/>
            <a:ext cx="502920" cy="7239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3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67" y="819150"/>
            <a:ext cx="1754565" cy="25337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8347" y="1837757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IG(Y|X)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84300" y="3352881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00" y="3352881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0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467" y="819150"/>
            <a:ext cx="1754565" cy="25337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8347" y="1837757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IG(Y|X)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29834" y="2455027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34" y="2455027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46668" y="3450077"/>
                <a:ext cx="5740400" cy="12003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Y:Yes:4/8, no: 4/8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i="1" dirty="0">
                    <a:latin typeface="Cambria Math" panose="02040503050406030204" pitchFamily="18" charset="0"/>
                  </a:rPr>
                  <a:t>即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𝑌𝑒𝑠</m:t>
                            </m:r>
                          </m:e>
                        </m:d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=0.5, </m:t>
                        </m:r>
                      </m:e>
                    </m:func>
                    <m:func>
                      <m:funcPr>
                        <m:ctrlP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15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𝑁𝑜</m:t>
                            </m:r>
                          </m:e>
                        </m:d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=0.5</m:t>
                        </m:r>
                      </m:e>
                    </m:func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.5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0.5−0.5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zh-CN" dirty="0"/>
                  <a:t>=1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68" y="3450077"/>
                <a:ext cx="5740400" cy="1200329"/>
              </a:xfrm>
              <a:prstGeom prst="rect">
                <a:avLst/>
              </a:prstGeom>
              <a:blipFill>
                <a:blip r:embed="rId4"/>
                <a:stretch>
                  <a:fillRect l="-636" t="-3015" b="-6533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6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举例：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学生专业；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是否喜欢玩游戏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033" y="357484"/>
            <a:ext cx="1100666" cy="15894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84300" y="1393518"/>
            <a:ext cx="295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练习：计算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IG(Y|X)</a:t>
            </a:r>
            <a:endParaRPr lang="zh-CN" altLang="en-US" sz="1350" dirty="0">
              <a:solidFill>
                <a:srgbClr val="C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00" y="2086015"/>
                <a:ext cx="4572000" cy="906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42901" y="3116124"/>
                <a:ext cx="4978400" cy="181588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i="1" dirty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1</a:t>
                </a:r>
                <a:r>
                  <a:rPr lang="zh-CN" altLang="en-US" sz="14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=Math)=0.5,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=Math)=0.5 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H(Y|X=math) =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−0.5</m:t>
                    </m:r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0.5−0.5</m:t>
                    </m:r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i="1" dirty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14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=CS)=1;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=CS)=0</a:t>
                </a:r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i="1" dirty="0">
                    <a:latin typeface="Cambria Math" panose="02040503050406030204" pitchFamily="18" charset="0"/>
                  </a:rPr>
                  <a:t>H(Y|X=cs) =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i="1" dirty="0">
                    <a:latin typeface="Cambria Math" panose="02040503050406030204" pitchFamily="18" charset="0"/>
                  </a:rPr>
                  <a:t>子集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3</a:t>
                </a:r>
                <a:r>
                  <a:rPr lang="zh-CN" altLang="en-US" sz="1400" i="1" dirty="0">
                    <a:latin typeface="Cambria Math" panose="02040503050406030204" pitchFamily="18" charset="0"/>
                  </a:rPr>
                  <a:t>：</a:t>
                </a:r>
                <a:r>
                  <a:rPr lang="en-US" altLang="zh-CN" sz="14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=History)=0; P(Y=</a:t>
                </a:r>
                <a:r>
                  <a:rPr lang="en-US" altLang="zh-CN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No|X</a:t>
                </a:r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=History)=1</a:t>
                </a:r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i="1" dirty="0">
                    <a:latin typeface="Cambria Math" panose="02040503050406030204" pitchFamily="18" charset="0"/>
                  </a:rPr>
                  <a:t>H(Y|X=history) =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−1</m:t>
                    </m:r>
                    <m:r>
                      <m:rPr>
                        <m:sty m:val="p"/>
                      </m:rPr>
                      <a:rPr lang="en-US" altLang="zh-CN" sz="14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=4/8*(1) +2/8*(0) +2/8*(0) = 0.5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1" y="3116124"/>
                <a:ext cx="4978400" cy="1815882"/>
              </a:xfrm>
              <a:prstGeom prst="rect">
                <a:avLst/>
              </a:prstGeom>
              <a:blipFill>
                <a:blip r:embed="rId4"/>
                <a:stretch>
                  <a:fillRect t="-667" b="-2000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96944" y="4109819"/>
                <a:ext cx="3474734" cy="6463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1A3F6C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于是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=1-0.5=0.5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944" y="4109819"/>
                <a:ext cx="3474734" cy="646331"/>
              </a:xfrm>
              <a:prstGeom prst="rect">
                <a:avLst/>
              </a:prstGeom>
              <a:blipFill>
                <a:blip r:embed="rId5"/>
                <a:stretch>
                  <a:fillRect l="-1399" b="-12963"/>
                </a:stretch>
              </a:blipFill>
              <a:ln>
                <a:solidFill>
                  <a:srgbClr val="1A3F6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632" y="862526"/>
            <a:ext cx="1847851" cy="2644261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765800" y="1152208"/>
            <a:ext cx="2040467" cy="11930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803899" y="2383367"/>
            <a:ext cx="2065868" cy="5712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803899" y="2992417"/>
            <a:ext cx="2021417" cy="6286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弧形箭头 7"/>
          <p:cNvSpPr/>
          <p:nvPr/>
        </p:nvSpPr>
        <p:spPr>
          <a:xfrm>
            <a:off x="8214360" y="2086015"/>
            <a:ext cx="472440" cy="7562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49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决策树是分类问题中最常用的模型之一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能够接受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类别型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的特征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分类效果与其它分类算法相当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测试效率高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分类函数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为一棵树，称为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决策树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37" y="2996684"/>
            <a:ext cx="2657595" cy="1873766"/>
          </a:xfrm>
          <a:prstGeom prst="rect">
            <a:avLst/>
          </a:prstGeom>
        </p:spPr>
      </p:pic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D72C334D-6E82-42AE-A523-27C116018D85}"/>
              </a:ext>
            </a:extLst>
          </p:cNvPr>
          <p:cNvSpPr/>
          <p:nvPr/>
        </p:nvSpPr>
        <p:spPr>
          <a:xfrm>
            <a:off x="1905000" y="3574143"/>
            <a:ext cx="1814286" cy="700314"/>
          </a:xfrm>
          <a:prstGeom prst="wedgeEllipseCallout">
            <a:avLst>
              <a:gd name="adj1" fmla="val 84567"/>
              <a:gd name="adj2" fmla="val -483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看一个实例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36AAB5-6591-40C5-9674-5D7EAF8B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824" y="819150"/>
            <a:ext cx="3673783" cy="2033191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3FD4113E-E660-406E-8168-13562C8BBE6F}"/>
              </a:ext>
            </a:extLst>
          </p:cNvPr>
          <p:cNvSpPr/>
          <p:nvPr/>
        </p:nvSpPr>
        <p:spPr>
          <a:xfrm>
            <a:off x="8197232" y="2116067"/>
            <a:ext cx="873940" cy="455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831B902-9C4F-4FC5-B12A-CECDA31C3C0A}"/>
              </a:ext>
            </a:extLst>
          </p:cNvPr>
          <p:cNvSpPr/>
          <p:nvPr/>
        </p:nvSpPr>
        <p:spPr>
          <a:xfrm>
            <a:off x="8197232" y="3640825"/>
            <a:ext cx="873940" cy="455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2655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监督学习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：手写数字识别</a:t>
            </a:r>
            <a:endParaRPr lang="en-US" altLang="zh-CN" dirty="0"/>
          </a:p>
          <a:p>
            <a:pPr lvl="1"/>
            <a:r>
              <a:rPr lang="zh-CN" altLang="en-US" dirty="0"/>
              <a:t>建模成监督学习中的</a:t>
            </a:r>
            <a:r>
              <a:rPr lang="zh-CN" altLang="en-US" dirty="0">
                <a:solidFill>
                  <a:srgbClr val="C00000"/>
                </a:solidFill>
              </a:rPr>
              <a:t>分类问题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Classification)</a:t>
            </a:r>
          </a:p>
          <a:p>
            <a:pPr lvl="1"/>
            <a:r>
              <a:rPr lang="zh-CN" altLang="en-US" dirty="0"/>
              <a:t>基于训练数据集进行学习，如每个数字</a:t>
            </a:r>
            <a:r>
              <a:rPr lang="en-US" altLang="zh-CN" dirty="0"/>
              <a:t>6000</a:t>
            </a:r>
            <a:r>
              <a:rPr lang="zh-CN" altLang="en-US" dirty="0"/>
              <a:t>张图片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可以在测试集上达到</a:t>
            </a:r>
            <a:r>
              <a:rPr lang="zh-CN" altLang="en-US" dirty="0">
                <a:solidFill>
                  <a:srgbClr val="C00000"/>
                </a:solidFill>
              </a:rPr>
              <a:t>分类误差</a:t>
            </a:r>
            <a:r>
              <a:rPr lang="en-US" altLang="zh-CN" dirty="0">
                <a:solidFill>
                  <a:srgbClr val="C00000"/>
                </a:solidFill>
              </a:rPr>
              <a:t>0.4%</a:t>
            </a:r>
          </a:p>
          <a:p>
            <a:pPr lvl="2"/>
            <a:r>
              <a:rPr lang="zh-CN" altLang="en-US" dirty="0"/>
              <a:t>第一个被广泛应用的机器学习系统：</a:t>
            </a:r>
            <a:r>
              <a:rPr lang="zh-CN" altLang="en-US" dirty="0">
                <a:solidFill>
                  <a:srgbClr val="C00000"/>
                </a:solidFill>
              </a:rPr>
              <a:t>邮编的识别与校验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邮件的分拣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1938" t="31128" r="35169" b="14178"/>
          <a:stretch/>
        </p:blipFill>
        <p:spPr>
          <a:xfrm>
            <a:off x="2172896" y="2164080"/>
            <a:ext cx="2364635" cy="163449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0A83433-B0FC-4BCE-951E-4DE96B932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30" y="2240395"/>
            <a:ext cx="2317557" cy="130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167746" y="3582085"/>
            <a:ext cx="3861954" cy="6694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50" b="1" dirty="0"/>
              <a:t>义乌快递公司幕后如科幻片：小机器人穿梭不停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50" dirty="0">
                <a:hlinkClick r:id="rId4"/>
              </a:rPr>
              <a:t>http://news.sina.com.cn/c/nd/2017-04-26/doc-ifyetwtf8278187.shtml</a:t>
            </a:r>
            <a:endParaRPr lang="zh-CN" altLang="en-US" sz="1250" dirty="0"/>
          </a:p>
        </p:txBody>
      </p:sp>
    </p:spTree>
    <p:extLst>
      <p:ext uri="{BB962C8B-B14F-4D97-AF65-F5344CB8AC3E}">
        <p14:creationId xmlns:p14="http://schemas.microsoft.com/office/powerpoint/2010/main" val="30565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9F8E988-C093-4A41-8E50-B8B61310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57" y="1536765"/>
            <a:ext cx="3493292" cy="35232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二值分类数据：贷款数据集</a:t>
            </a:r>
            <a:endParaRPr kumimoji="1" lang="en-US" altLang="zh-CN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84790" y="2356308"/>
            <a:ext cx="15313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是否批准放贷？</a:t>
            </a:r>
            <a:endParaRPr lang="en-US" altLang="en-US" sz="16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54644" y="1614801"/>
            <a:ext cx="863065" cy="34811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形标注 6"/>
          <p:cNvSpPr/>
          <p:nvPr/>
        </p:nvSpPr>
        <p:spPr>
          <a:xfrm>
            <a:off x="6588349" y="1444811"/>
            <a:ext cx="1527810" cy="567051"/>
          </a:xfrm>
          <a:prstGeom prst="wedgeEllipseCallout">
            <a:avLst>
              <a:gd name="adj1" fmla="val -83676"/>
              <a:gd name="adj2" fmla="val 10818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目标变量</a:t>
            </a:r>
          </a:p>
        </p:txBody>
      </p:sp>
    </p:spTree>
    <p:extLst>
      <p:ext uri="{BB962C8B-B14F-4D97-AF65-F5344CB8AC3E}">
        <p14:creationId xmlns:p14="http://schemas.microsoft.com/office/powerpoint/2010/main" val="18665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其中一个决策树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中间节点：决策步骤</a:t>
            </a:r>
            <a:endParaRPr lang="en-US" altLang="zh-CN" dirty="0"/>
          </a:p>
          <a:p>
            <a:pPr lvl="1"/>
            <a:r>
              <a:rPr lang="zh-CN" altLang="en-US" dirty="0"/>
              <a:t>叶子节点：决策结果</a:t>
            </a:r>
            <a:r>
              <a:rPr lang="en-US" altLang="zh-CN" dirty="0"/>
              <a:t>/</a:t>
            </a:r>
            <a:r>
              <a:rPr lang="zh-CN" altLang="en-US" dirty="0"/>
              <a:t>类别标签</a:t>
            </a:r>
          </a:p>
          <a:p>
            <a:endParaRPr lang="en-US" altLang="zh-CN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3033" y="2413482"/>
            <a:ext cx="5315005" cy="2396058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>
          <a:xfrm>
            <a:off x="5699727" y="972004"/>
            <a:ext cx="3317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以下数据批准放贷吗？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Yes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 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charset="0"/>
              </a:rPr>
              <a:t>No</a:t>
            </a:r>
            <a:endParaRPr lang="zh-CN" altLang="en-US" dirty="0">
              <a:solidFill>
                <a:srgbClr val="C00000"/>
              </a:solidFill>
              <a:latin typeface="Helvetica Neue" charset="0"/>
            </a:endParaRPr>
          </a:p>
          <a:p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5083799" y="1032448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65246"/>
              </p:ext>
            </p:extLst>
          </p:nvPr>
        </p:nvGraphicFramePr>
        <p:xfrm>
          <a:off x="5110150" y="1616111"/>
          <a:ext cx="3834131" cy="63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Has_iob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Own_house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Credit_rating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middle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false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true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fair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3436219" y="2871537"/>
            <a:ext cx="3208" cy="522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3092918" y="3715352"/>
            <a:ext cx="385010" cy="542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86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其中一个决策树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zh-CN" altLang="en-US" dirty="0"/>
              <a:t>决策函数测试</a:t>
            </a:r>
            <a:endParaRPr lang="en-US" altLang="zh-CN" dirty="0"/>
          </a:p>
          <a:p>
            <a:pPr lvl="1"/>
            <a:r>
              <a:rPr lang="zh-CN" altLang="en-US" dirty="0"/>
              <a:t>另一个样本</a:t>
            </a:r>
            <a:endParaRPr lang="en-US" altLang="zh-CN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8447" y="2419237"/>
            <a:ext cx="5376977" cy="24239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2520" y="1465773"/>
            <a:ext cx="5814280" cy="677202"/>
          </a:xfrm>
          <a:prstGeom prst="rect">
            <a:avLst/>
          </a:prstGeom>
          <a:noFill/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3478403" y="3032096"/>
            <a:ext cx="1107281" cy="43219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3317017" y="3740555"/>
            <a:ext cx="459581" cy="5667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188616" y="1804374"/>
            <a:ext cx="891779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en-US" sz="2250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26850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如何创建决策树</a:t>
            </a:r>
            <a:endParaRPr lang="en-US" altLang="zh-CN" dirty="0"/>
          </a:p>
          <a:p>
            <a:pPr lvl="1"/>
            <a:r>
              <a:rPr lang="zh-CN" altLang="en-US" dirty="0"/>
              <a:t>给定训练数据，可能存在多棵能够拟合数据的决策树</a:t>
            </a:r>
            <a:endParaRPr lang="en-US" altLang="zh-CN" dirty="0"/>
          </a:p>
          <a:p>
            <a:pPr lvl="1"/>
            <a:r>
              <a:rPr lang="zh-CN" altLang="en-US" dirty="0"/>
              <a:t>如何选择？</a:t>
            </a:r>
            <a:endParaRPr lang="en-US" altLang="zh-CN" dirty="0"/>
          </a:p>
          <a:p>
            <a:pPr lvl="2"/>
            <a:r>
              <a:rPr lang="zh-CN" altLang="en-US" dirty="0"/>
              <a:t>小</a:t>
            </a:r>
            <a:r>
              <a:rPr lang="en-US" altLang="zh-CN" dirty="0"/>
              <a:t>(</a:t>
            </a:r>
            <a:r>
              <a:rPr lang="zh-CN" altLang="en-US" dirty="0"/>
              <a:t>简单</a:t>
            </a:r>
            <a:r>
              <a:rPr lang="en-US" altLang="zh-CN" dirty="0"/>
              <a:t>)</a:t>
            </a:r>
            <a:r>
              <a:rPr lang="zh-CN" altLang="en-US" dirty="0"/>
              <a:t>的树</a:t>
            </a:r>
            <a:endParaRPr lang="en-US" altLang="zh-CN" dirty="0"/>
          </a:p>
          <a:p>
            <a:pPr lvl="2"/>
            <a:r>
              <a:rPr lang="zh-CN" altLang="en-US" dirty="0"/>
              <a:t>拟合精度高的树</a:t>
            </a:r>
            <a:endParaRPr lang="en-US" altLang="zh-CN" dirty="0"/>
          </a:p>
          <a:p>
            <a:pPr lvl="1"/>
            <a:r>
              <a:rPr lang="zh-CN" altLang="en-US" dirty="0"/>
              <a:t>决策树学习过程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全局最优：</a:t>
            </a:r>
            <a:r>
              <a:rPr lang="en-US" altLang="zh-CN" dirty="0">
                <a:solidFill>
                  <a:srgbClr val="C00000"/>
                </a:solidFill>
              </a:rPr>
              <a:t>NP-hard</a:t>
            </a:r>
          </a:p>
          <a:p>
            <a:pPr lvl="2"/>
            <a:r>
              <a:rPr lang="zh-CN" altLang="en-US" dirty="0"/>
              <a:t>需要利用启发式规则建立次优决策树</a:t>
            </a:r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9610" y="2225313"/>
            <a:ext cx="2629298" cy="2239736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6622143" y="924379"/>
            <a:ext cx="2365466" cy="979170"/>
          </a:xfrm>
          <a:prstGeom prst="wedgeEllipseCallout">
            <a:avLst>
              <a:gd name="adj1" fmla="val -29050"/>
              <a:gd name="adj2" fmla="val 6983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ysClr val="windowText" lastClr="000000"/>
                </a:solidFill>
              </a:rPr>
              <a:t>这棵树，拟合前述数据，但是不好找</a:t>
            </a:r>
          </a:p>
        </p:txBody>
      </p:sp>
    </p:spTree>
    <p:extLst>
      <p:ext uri="{BB962C8B-B14F-4D97-AF65-F5344CB8AC3E}">
        <p14:creationId xmlns:p14="http://schemas.microsoft.com/office/powerpoint/2010/main" val="158859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如何创建决策树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决策树训练算法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963741" y="1430181"/>
            <a:ext cx="5436402" cy="32008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贪心分治算法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假设所有的特征都是类别类型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自顶向下递归建树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初始状态：所有的训练数据都在根节点上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根据选择的特征，对训练数据进行划分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选择特征的依据：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信息增益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(information gain)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终止条件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节点上的所有训练样本都属于一个类别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节点上没有训练样本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没有更多的特征可以供选择</a:t>
            </a:r>
          </a:p>
        </p:txBody>
      </p:sp>
    </p:spTree>
    <p:extLst>
      <p:ext uri="{BB962C8B-B14F-4D97-AF65-F5344CB8AC3E}">
        <p14:creationId xmlns:p14="http://schemas.microsoft.com/office/powerpoint/2010/main" val="3050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684433" y="2158547"/>
            <a:ext cx="1580387" cy="39236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303433" y="3067301"/>
            <a:ext cx="2137834" cy="79845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选择决策特征</a:t>
                </a:r>
                <a:endParaRPr lang="en-US" altLang="zh-CN" dirty="0"/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D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的熵定义为</a:t>
                </a:r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属于类别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的样本数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中的样本数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对应类别标签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/>
              </a:p>
              <a:p>
                <a:r>
                  <a:rPr lang="zh-CN" altLang="en-US" dirty="0">
                    <a:cs typeface="Times New Roman" panose="02020603050405020304" pitchFamily="18" charset="0"/>
                  </a:rPr>
                  <a:t>选择特征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所带来的信息增益</a:t>
                </a:r>
                <a:endParaRPr lang="en-US" altLang="zh-CN" sz="1500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3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IG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1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1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r>
                          <a:rPr lang="en-US" altLang="zh-CN" sz="1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  <m:r>
                          <m:rPr>
                            <m:sty m:val="p"/>
                          </m:rPr>
                          <a:rPr lang="en-US" altLang="zh-CN" sz="13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es</m:t>
                        </m:r>
                        <m:r>
                          <a:rPr lang="en-US" altLang="zh-CN" sz="1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3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13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altLang="zh-CN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zh-CN" sz="13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No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300" dirty="0">
                    <a:cs typeface="Times New Roman" panose="02020603050405020304" pitchFamily="18" charset="0"/>
                  </a:rPr>
                  <a:t> 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887697" y="2228479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73751" y="2228479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6779685" y="2550915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28673" y="3131102"/>
            <a:ext cx="486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27519" y="3130612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400754" y="2550915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24820" y="3130612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62766" y="2656242"/>
            <a:ext cx="6594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31459" y="2622271"/>
            <a:ext cx="6190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291277" y="1950798"/>
                <a:ext cx="16376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277" y="1950798"/>
                <a:ext cx="163763" cy="207749"/>
              </a:xfrm>
              <a:prstGeom prst="rect">
                <a:avLst/>
              </a:prstGeom>
              <a:blipFill>
                <a:blip r:embed="rId3"/>
                <a:stretch>
                  <a:fillRect l="-25926" r="-18519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614975" y="3547034"/>
                <a:ext cx="22544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975" y="3547034"/>
                <a:ext cx="225446" cy="207749"/>
              </a:xfrm>
              <a:prstGeom prst="rect">
                <a:avLst/>
              </a:prstGeom>
              <a:blipFill>
                <a:blip r:embed="rId4"/>
                <a:stretch>
                  <a:fillRect l="-18919" r="-5405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881688" y="3564025"/>
                <a:ext cx="22948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688" y="3564025"/>
                <a:ext cx="229486" cy="207749"/>
              </a:xfrm>
              <a:prstGeom prst="rect">
                <a:avLst/>
              </a:prstGeom>
              <a:blipFill>
                <a:blip r:embed="rId5"/>
                <a:stretch>
                  <a:fillRect l="-18421" r="-2632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5795433" y="3290195"/>
            <a:ext cx="444500" cy="337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6018563" y="2158547"/>
            <a:ext cx="509237" cy="279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B30E3A7-223C-4DD8-8302-0A2ECD0C39BD}"/>
              </a:ext>
            </a:extLst>
          </p:cNvPr>
          <p:cNvSpPr/>
          <p:nvPr/>
        </p:nvSpPr>
        <p:spPr>
          <a:xfrm>
            <a:off x="986971" y="4348223"/>
            <a:ext cx="641378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cs typeface="Times New Roman" panose="02020603050405020304" pitchFamily="18" charset="0"/>
              </a:rPr>
              <a:t>注意：特征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cs typeface="Times New Roman" panose="02020603050405020304" pitchFamily="18" charset="0"/>
              </a:rPr>
              <a:t>可以有多个取值，于是树可以有多个分叉</a:t>
            </a:r>
            <a:endParaRPr lang="en-US" altLang="zh-C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83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圆角矩形 25"/>
          <p:cNvSpPr/>
          <p:nvPr/>
        </p:nvSpPr>
        <p:spPr>
          <a:xfrm>
            <a:off x="5232935" y="2634114"/>
            <a:ext cx="1825591" cy="54222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012358" y="3591820"/>
            <a:ext cx="2145629" cy="63083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algn="just"/>
            <a:r>
              <a:rPr lang="zh-CN" altLang="en-US" dirty="0"/>
              <a:t>选择决策特征</a:t>
            </a:r>
            <a:endParaRPr lang="en-US" altLang="zh-CN" dirty="0"/>
          </a:p>
          <a:p>
            <a:pPr lvl="1" algn="just"/>
            <a:r>
              <a:rPr lang="zh-CN" altLang="en-US" dirty="0"/>
              <a:t>核心步骤：选择</a:t>
            </a:r>
            <a:r>
              <a:rPr lang="zh-CN" altLang="en-US" dirty="0">
                <a:solidFill>
                  <a:srgbClr val="FF0000"/>
                </a:solidFill>
              </a:rPr>
              <a:t>合适</a:t>
            </a:r>
            <a:r>
              <a:rPr lang="zh-CN" altLang="en-US" dirty="0"/>
              <a:t>的特征进行决策，划分数据，生成子节点</a:t>
            </a:r>
            <a:endParaRPr lang="en-US" altLang="zh-CN" dirty="0"/>
          </a:p>
          <a:p>
            <a:pPr lvl="1" algn="just"/>
            <a:r>
              <a:rPr lang="zh-CN" altLang="en-US" dirty="0"/>
              <a:t>何为合适：尽量大的减少划分后子数据集的</a:t>
            </a:r>
            <a:r>
              <a:rPr lang="zh-CN" altLang="en-US" dirty="0">
                <a:solidFill>
                  <a:srgbClr val="C00000"/>
                </a:solidFill>
              </a:rPr>
              <a:t>混杂度</a:t>
            </a:r>
            <a:endParaRPr lang="en-US" altLang="zh-CN" dirty="0">
              <a:solidFill>
                <a:srgbClr val="C00000"/>
              </a:solidFill>
            </a:endParaRPr>
          </a:p>
          <a:p>
            <a:pPr lvl="2" algn="just"/>
            <a:r>
              <a:rPr lang="zh-CN" altLang="en-US" dirty="0">
                <a:solidFill>
                  <a:srgbClr val="C00000"/>
                </a:solidFill>
              </a:rPr>
              <a:t>即提高子数据集的纯度</a:t>
            </a:r>
            <a:endParaRPr lang="en-US" altLang="zh-CN" dirty="0">
              <a:solidFill>
                <a:srgbClr val="C00000"/>
              </a:solidFill>
            </a:endParaRPr>
          </a:p>
          <a:p>
            <a:pPr algn="just"/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70588" y="280862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6642" y="280862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2262576" y="313106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11564" y="3711247"/>
            <a:ext cx="243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54564" y="3711248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883645" y="313106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234711" y="3711247"/>
            <a:ext cx="243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7711" y="3711248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45657" y="323638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14350" y="320241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37291" y="280862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23345" y="280862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5429279" y="313106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78267" y="3711247"/>
            <a:ext cx="48600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77113" y="3710757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050348" y="313106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374414" y="3710757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12359" y="323638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81052" y="320241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77113" y="4373604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ym typeface="Wingdings" panose="05000000000000000000" pitchFamily="2" charset="2"/>
              </a:rPr>
              <a:t></a:t>
            </a:r>
            <a:r>
              <a:rPr lang="zh-CN" altLang="en-US" sz="2400" dirty="0">
                <a:sym typeface="Wingdings" panose="05000000000000000000" pitchFamily="2" charset="2"/>
              </a:rPr>
              <a:t>两个类别分开了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475451" y="4431406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ym typeface="Wingdings" panose="05000000000000000000" pitchFamily="2" charset="2"/>
              </a:rPr>
              <a:t></a:t>
            </a:r>
            <a:r>
              <a:rPr lang="zh-CN" altLang="en-US" sz="2400" dirty="0">
                <a:sym typeface="Wingdings" panose="05000000000000000000" pitchFamily="2" charset="2"/>
              </a:rPr>
              <a:t>两个类别还是混在一块</a:t>
            </a:r>
            <a:endParaRPr lang="zh-CN" altLang="en-US" sz="2400" dirty="0"/>
          </a:p>
        </p:txBody>
      </p:sp>
      <p:sp>
        <p:nvSpPr>
          <p:cNvPr id="25" name="椭圆形标注 24"/>
          <p:cNvSpPr/>
          <p:nvPr/>
        </p:nvSpPr>
        <p:spPr>
          <a:xfrm>
            <a:off x="7683786" y="1302118"/>
            <a:ext cx="1434164" cy="638476"/>
          </a:xfrm>
          <a:prstGeom prst="wedgeEllipseCallout">
            <a:avLst>
              <a:gd name="adj1" fmla="val -101863"/>
              <a:gd name="adj2" fmla="val 72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熵</a:t>
            </a:r>
          </a:p>
        </p:txBody>
      </p:sp>
      <p:sp>
        <p:nvSpPr>
          <p:cNvPr id="28" name="椭圆形标注 27"/>
          <p:cNvSpPr/>
          <p:nvPr/>
        </p:nvSpPr>
        <p:spPr>
          <a:xfrm>
            <a:off x="7575930" y="2537861"/>
            <a:ext cx="1434164" cy="401053"/>
          </a:xfrm>
          <a:prstGeom prst="wedgeEllipseCallout">
            <a:avLst>
              <a:gd name="adj1" fmla="val -82578"/>
              <a:gd name="adj2" fmla="val 109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熵</a:t>
            </a:r>
          </a:p>
        </p:txBody>
      </p:sp>
      <p:sp>
        <p:nvSpPr>
          <p:cNvPr id="29" name="椭圆形标注 28"/>
          <p:cNvSpPr/>
          <p:nvPr/>
        </p:nvSpPr>
        <p:spPr>
          <a:xfrm>
            <a:off x="7644210" y="3671448"/>
            <a:ext cx="1434164" cy="401053"/>
          </a:xfrm>
          <a:prstGeom prst="wedgeEllipseCallout">
            <a:avLst>
              <a:gd name="adj1" fmla="val -82578"/>
              <a:gd name="adj2" fmla="val 109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熵</a:t>
            </a:r>
          </a:p>
        </p:txBody>
      </p:sp>
      <p:sp>
        <p:nvSpPr>
          <p:cNvPr id="30" name="下箭头 29"/>
          <p:cNvSpPr/>
          <p:nvPr/>
        </p:nvSpPr>
        <p:spPr>
          <a:xfrm>
            <a:off x="7941210" y="3015916"/>
            <a:ext cx="840238" cy="6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增益</a:t>
            </a:r>
          </a:p>
        </p:txBody>
      </p:sp>
    </p:spTree>
    <p:extLst>
      <p:ext uri="{BB962C8B-B14F-4D97-AF65-F5344CB8AC3E}">
        <p14:creationId xmlns:p14="http://schemas.microsoft.com/office/powerpoint/2010/main" val="4083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选择决策特征</a:t>
            </a:r>
            <a:endParaRPr lang="en-US" altLang="zh-CN" dirty="0"/>
          </a:p>
          <a:p>
            <a:r>
              <a:rPr lang="zh-CN" altLang="en-US" dirty="0"/>
              <a:t>用某个属性对这个集合划分之前，两个类别数量如下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156516" y="2587430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42570" y="2587430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463750" y="3603983"/>
                <a:ext cx="3913251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46</m:t>
                                  </m:r>
                                </m:num>
                                <m:den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func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54</m:t>
                                  </m:r>
                                </m:num>
                                <m:den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</m:t>
                      </m:r>
                    </m:oMath>
                  </m:oMathPara>
                </a14:m>
                <a:endParaRPr sz="135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50" y="3603983"/>
                <a:ext cx="3913251" cy="398955"/>
              </a:xfrm>
              <a:prstGeom prst="rect">
                <a:avLst/>
              </a:prstGeom>
              <a:blipFill>
                <a:blip r:embed="rId2"/>
                <a:stretch>
                  <a:fillRect l="-935" r="-124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645213" y="2519629"/>
                <a:ext cx="1810688" cy="68480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13" y="2519629"/>
                <a:ext cx="1810688" cy="684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0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选择决策特征</a:t>
            </a:r>
            <a:endParaRPr lang="en-US" altLang="zh-CN" dirty="0"/>
          </a:p>
          <a:p>
            <a:r>
              <a:rPr lang="zh-CN" altLang="en-US" dirty="0"/>
              <a:t>使用属性</a:t>
            </a:r>
            <a:r>
              <a:rPr lang="en-US" altLang="zh-CN" dirty="0"/>
              <a:t>A1</a:t>
            </a:r>
            <a:r>
              <a:rPr lang="zh-CN" altLang="en-US" dirty="0"/>
              <a:t>对数据集进行划分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361493" y="2924194"/>
                <a:ext cx="4670283" cy="559127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3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Yes</m:t>
                          </m:r>
                          <m: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No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2924194"/>
                <a:ext cx="4670283" cy="559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361493" y="2017235"/>
                <a:ext cx="1810688" cy="68480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2017235"/>
                <a:ext cx="1810688" cy="684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128386" y="2073080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14440" y="2073080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020374" y="239551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669362" y="2975703"/>
            <a:ext cx="243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12362" y="2975704"/>
            <a:ext cx="297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641443" y="2395516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992509" y="2975703"/>
            <a:ext cx="243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235509" y="2975704"/>
            <a:ext cx="297000" cy="321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03455" y="2500843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2148" y="2466872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A1=No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557510" y="339586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510" y="3395869"/>
                <a:ext cx="739305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953316" y="3395869"/>
                <a:ext cx="739305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316" y="3395869"/>
                <a:ext cx="739305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31963" y="3770597"/>
                <a:ext cx="3284554" cy="6990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0.9954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63" y="3770597"/>
                <a:ext cx="3284554" cy="699038"/>
              </a:xfrm>
              <a:prstGeom prst="rect">
                <a:avLst/>
              </a:prstGeom>
              <a:blipFill>
                <a:blip r:embed="rId6"/>
                <a:stretch>
                  <a:fillRect b="-344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95F12A0-8BDF-4281-9903-2F3D2580C7C1}"/>
                  </a:ext>
                </a:extLst>
              </p:cNvPr>
              <p:cNvSpPr/>
              <p:nvPr/>
            </p:nvSpPr>
            <p:spPr>
              <a:xfrm>
                <a:off x="4361493" y="3820034"/>
                <a:ext cx="4670283" cy="30008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95F12A0-8BDF-4281-9903-2F3D2580C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3820034"/>
                <a:ext cx="4670283" cy="30008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65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KNN</a:t>
            </a:r>
            <a:r>
              <a:rPr lang="zh-CN" altLang="en-US" dirty="0"/>
              <a:t>、决策树、分类算法的评价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决策树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r>
              <a:rPr lang="zh-CN" altLang="en-US" dirty="0"/>
              <a:t>选择决策特征</a:t>
            </a:r>
            <a:endParaRPr lang="en-US" altLang="zh-CN" dirty="0"/>
          </a:p>
          <a:p>
            <a:r>
              <a:rPr lang="zh-CN" altLang="en-US" dirty="0"/>
              <a:t>使用属性</a:t>
            </a:r>
            <a:r>
              <a:rPr lang="en-US" altLang="zh-CN" dirty="0"/>
              <a:t>A2</a:t>
            </a:r>
            <a:r>
              <a:rPr lang="zh-CN" altLang="en-US" dirty="0"/>
              <a:t>对数据集进行划分</a:t>
            </a:r>
            <a:endParaRPr kumimoji="1"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732582" y="2321584"/>
            <a:ext cx="486054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18636" y="2321584"/>
            <a:ext cx="594066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624570" y="264402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273558" y="3224207"/>
            <a:ext cx="486000" cy="321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72404" y="3223717"/>
            <a:ext cx="54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245639" y="2644020"/>
            <a:ext cx="594066" cy="48605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569705" y="3223717"/>
            <a:ext cx="540000" cy="3224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07651" y="2749347"/>
            <a:ext cx="74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A2=Yes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76344" y="2715376"/>
            <a:ext cx="70564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A2=No</a:t>
            </a:r>
            <a:endParaRPr lang="zh-CN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24057" y="3644373"/>
            <a:ext cx="7425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0.4022</a:t>
            </a:r>
            <a:r>
              <a:rPr lang="zh-CN" altLang="en-US" sz="1350" dirty="0"/>
              <a:t> </a:t>
            </a:r>
          </a:p>
        </p:txBody>
      </p:sp>
      <p:sp>
        <p:nvSpPr>
          <p:cNvPr id="17" name="矩形 16"/>
          <p:cNvSpPr/>
          <p:nvPr/>
        </p:nvSpPr>
        <p:spPr>
          <a:xfrm>
            <a:off x="2781508" y="3639794"/>
            <a:ext cx="2712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 dirty="0">
                <a:solidFill>
                  <a:srgbClr val="000000"/>
                </a:solidFill>
                <a:latin typeface="宋体" panose="02010600030101010101" pitchFamily="2" charset="-122"/>
              </a:rPr>
              <a:t>0</a:t>
            </a:r>
            <a:endParaRPr lang="zh-CN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542323" y="2017235"/>
                <a:ext cx="135723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</m:t>
                      </m:r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323" y="2017235"/>
                <a:ext cx="1357231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919371" y="4060450"/>
                <a:ext cx="2867773" cy="69775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</a:rPr>
                        <m:t>=0.9954−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zh-CN" sz="1350" dirty="0">
                                  <a:solidFill>
                                    <a:srgbClr val="000000"/>
                                  </a:solidFill>
                                  <a:latin typeface="宋体" panose="02010600030101010101" pitchFamily="2" charset="-122"/>
                                </a:rPr>
                                <m:t>0.4022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altLang="zh-CN" sz="1350" i="1" dirty="0">
                    <a:latin typeface="Cambria Math" panose="02040503050406030204" pitchFamily="18" charset="0"/>
                  </a:rPr>
                </a:br>
                <a:r>
                  <a:rPr lang="en-US" altLang="zh-CN" sz="1350" i="1" dirty="0">
                    <a:latin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0.7943</m:t>
                    </m:r>
                  </m:oMath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71" y="4060450"/>
                <a:ext cx="2867773" cy="697755"/>
              </a:xfrm>
              <a:prstGeom prst="rect">
                <a:avLst/>
              </a:prstGeom>
              <a:blipFill>
                <a:blip r:embed="rId5"/>
                <a:stretch>
                  <a:fillRect b="-341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3D3EE00-E6C8-455A-8845-33F8ECD301A5}"/>
                  </a:ext>
                </a:extLst>
              </p:cNvPr>
              <p:cNvSpPr/>
              <p:nvPr/>
            </p:nvSpPr>
            <p:spPr>
              <a:xfrm>
                <a:off x="4361493" y="2924194"/>
                <a:ext cx="4670283" cy="559127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35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Yes</m:t>
                          </m:r>
                          <m:r>
                            <a:rPr lang="en-US" altLang="zh-CN" sz="13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No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33D3EE00-E6C8-455A-8845-33F8ECD30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2924194"/>
                <a:ext cx="4670283" cy="5591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1189530-7F2C-4E52-AD16-3A65C7ECC0D1}"/>
                  </a:ext>
                </a:extLst>
              </p:cNvPr>
              <p:cNvSpPr/>
              <p:nvPr/>
            </p:nvSpPr>
            <p:spPr>
              <a:xfrm>
                <a:off x="4361493" y="2017235"/>
                <a:ext cx="1810688" cy="68480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135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35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01189530-7F2C-4E52-AD16-3A65C7ECC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2017235"/>
                <a:ext cx="1810688" cy="684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4F41F07-96A0-4A9B-9B33-43B9CC3DFC0A}"/>
                  </a:ext>
                </a:extLst>
              </p:cNvPr>
              <p:cNvSpPr/>
              <p:nvPr/>
            </p:nvSpPr>
            <p:spPr>
              <a:xfrm>
                <a:off x="4361493" y="3820034"/>
                <a:ext cx="4670283" cy="300082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35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IG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altLang="zh-CN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4F41F07-96A0-4A9B-9B33-43B9CC3DF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3" y="3820034"/>
                <a:ext cx="4670283" cy="300082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7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7363</TotalTime>
  <Words>8156</Words>
  <Application>Microsoft Office PowerPoint</Application>
  <PresentationFormat>全屏显示(16:9)</PresentationFormat>
  <Paragraphs>1539</Paragraphs>
  <Slides>128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8" baseType="lpstr">
      <vt:lpstr>Helvetica Neue</vt:lpstr>
      <vt:lpstr>等线</vt:lpstr>
      <vt:lpstr>黑体</vt:lpstr>
      <vt:lpstr>STZhongsong</vt:lpstr>
      <vt:lpstr>STZhongsong</vt:lpstr>
      <vt:lpstr>楷体</vt:lpstr>
      <vt:lpstr>宋体</vt:lpstr>
      <vt:lpstr>微软雅黑</vt:lpstr>
      <vt:lpstr>微软雅黑</vt:lpstr>
      <vt:lpstr>Arial</vt:lpstr>
      <vt:lpstr>Arial</vt:lpstr>
      <vt:lpstr>Calibri</vt:lpstr>
      <vt:lpstr>Cambria Math</vt:lpstr>
      <vt:lpstr>Courier New</vt:lpstr>
      <vt:lpstr>Mangal</vt:lpstr>
      <vt:lpstr>Times New Roman</vt:lpstr>
      <vt:lpstr>Verdana</vt:lpstr>
      <vt:lpstr>Wingdings</vt:lpstr>
      <vt:lpstr>Wingdings 2</vt:lpstr>
      <vt:lpstr>清风素材 https://12sc.taobao.com/</vt:lpstr>
      <vt:lpstr>PowerPoint 演示文稿</vt:lpstr>
      <vt:lpstr>PowerPoint 演示文稿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  <vt:lpstr>分类：KNN、决策树、分类算法的评价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雄派 覃</cp:lastModifiedBy>
  <cp:revision>463</cp:revision>
  <cp:lastPrinted>2020-03-27T09:34:47Z</cp:lastPrinted>
  <dcterms:created xsi:type="dcterms:W3CDTF">2015-01-23T04:02:45Z</dcterms:created>
  <dcterms:modified xsi:type="dcterms:W3CDTF">2022-03-25T08:56:50Z</dcterms:modified>
  <cp:category/>
  <cp:contentStatus>12sc.taobao.com</cp:contentStatus>
</cp:coreProperties>
</file>